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1196" r:id="rId2"/>
    <p:sldId id="1861" r:id="rId3"/>
    <p:sldId id="1860" r:id="rId4"/>
    <p:sldId id="1862" r:id="rId5"/>
    <p:sldId id="1866" r:id="rId6"/>
    <p:sldId id="1867" r:id="rId7"/>
    <p:sldId id="1868" r:id="rId8"/>
    <p:sldId id="1940" r:id="rId9"/>
    <p:sldId id="1869" r:id="rId10"/>
    <p:sldId id="1870" r:id="rId11"/>
    <p:sldId id="1871" r:id="rId12"/>
    <p:sldId id="1872" r:id="rId13"/>
    <p:sldId id="1873" r:id="rId14"/>
    <p:sldId id="1874" r:id="rId15"/>
    <p:sldId id="1875" r:id="rId16"/>
    <p:sldId id="1876" r:id="rId17"/>
    <p:sldId id="1879" r:id="rId18"/>
    <p:sldId id="1878" r:id="rId19"/>
    <p:sldId id="1882" r:id="rId20"/>
    <p:sldId id="1881" r:id="rId21"/>
    <p:sldId id="1883" r:id="rId22"/>
    <p:sldId id="1884" r:id="rId23"/>
    <p:sldId id="1934" r:id="rId24"/>
    <p:sldId id="1885" r:id="rId25"/>
    <p:sldId id="1888" r:id="rId26"/>
    <p:sldId id="1889" r:id="rId27"/>
    <p:sldId id="1890" r:id="rId28"/>
    <p:sldId id="1891" r:id="rId29"/>
    <p:sldId id="1895" r:id="rId30"/>
    <p:sldId id="1893" r:id="rId31"/>
    <p:sldId id="1937" r:id="rId32"/>
    <p:sldId id="1896" r:id="rId33"/>
    <p:sldId id="1897" r:id="rId34"/>
    <p:sldId id="1898" r:id="rId35"/>
    <p:sldId id="1900" r:id="rId36"/>
    <p:sldId id="1894" r:id="rId37"/>
    <p:sldId id="1899" r:id="rId38"/>
    <p:sldId id="1901" r:id="rId39"/>
    <p:sldId id="1902" r:id="rId40"/>
    <p:sldId id="1903" r:id="rId41"/>
    <p:sldId id="1936" r:id="rId42"/>
    <p:sldId id="1904" r:id="rId43"/>
    <p:sldId id="1912" r:id="rId44"/>
    <p:sldId id="1905" r:id="rId45"/>
    <p:sldId id="1906" r:id="rId46"/>
    <p:sldId id="1907" r:id="rId47"/>
    <p:sldId id="1908" r:id="rId48"/>
    <p:sldId id="1909" r:id="rId49"/>
    <p:sldId id="1910" r:id="rId50"/>
    <p:sldId id="1911" r:id="rId51"/>
    <p:sldId id="1913" r:id="rId52"/>
    <p:sldId id="1915" r:id="rId53"/>
    <p:sldId id="1916" r:id="rId54"/>
    <p:sldId id="1917" r:id="rId55"/>
    <p:sldId id="1918" r:id="rId56"/>
    <p:sldId id="1923" r:id="rId57"/>
    <p:sldId id="1919" r:id="rId58"/>
    <p:sldId id="1942" r:id="rId59"/>
    <p:sldId id="1941" r:id="rId60"/>
    <p:sldId id="1943" r:id="rId61"/>
    <p:sldId id="1944" r:id="rId62"/>
    <p:sldId id="1921" r:id="rId63"/>
    <p:sldId id="1922" r:id="rId64"/>
    <p:sldId id="1924" r:id="rId65"/>
    <p:sldId id="1948" r:id="rId66"/>
    <p:sldId id="1925" r:id="rId67"/>
    <p:sldId id="1926" r:id="rId68"/>
    <p:sldId id="1927" r:id="rId69"/>
    <p:sldId id="1947" r:id="rId70"/>
    <p:sldId id="1946" r:id="rId71"/>
    <p:sldId id="1928" r:id="rId72"/>
    <p:sldId id="1929" r:id="rId73"/>
    <p:sldId id="1938" r:id="rId74"/>
    <p:sldId id="1930" r:id="rId75"/>
    <p:sldId id="1822" r:id="rId76"/>
    <p:sldId id="1931" r:id="rId77"/>
    <p:sldId id="1932" r:id="rId78"/>
    <p:sldId id="1933" r:id="rId79"/>
    <p:sldId id="1939" r:id="rId80"/>
    <p:sldId id="1887" r:id="rId81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F9933"/>
    <a:srgbClr val="FF00FF"/>
    <a:srgbClr val="009900"/>
    <a:srgbClr val="00CC00"/>
    <a:srgbClr val="FFFF00"/>
    <a:srgbClr val="66FF33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727" autoAdjust="0"/>
    <p:restoredTop sz="93971" autoAdjust="0"/>
  </p:normalViewPr>
  <p:slideViewPr>
    <p:cSldViewPr>
      <p:cViewPr varScale="1">
        <p:scale>
          <a:sx n="64" d="100"/>
          <a:sy n="64" d="100"/>
        </p:scale>
        <p:origin x="106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4175D94E-2E6F-4912-A226-FDA223092E3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38A4FEF2-E963-4A7C-9A4D-25A1058277E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A3B25CEA-456D-42CD-8581-193AF951F1B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A737B5B5-7A90-49B1-9601-A938765883D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22534" name="Rectangle 6">
            <a:extLst>
              <a:ext uri="{FF2B5EF4-FFF2-40B4-BE49-F238E27FC236}">
                <a16:creationId xmlns:a16="http://schemas.microsoft.com/office/drawing/2014/main" id="{2CFD6639-A782-455E-A676-71330BD7EE6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535" name="Rectangle 7">
            <a:extLst>
              <a:ext uri="{FF2B5EF4-FFF2-40B4-BE49-F238E27FC236}">
                <a16:creationId xmlns:a16="http://schemas.microsoft.com/office/drawing/2014/main" id="{63FD5FB1-DCD7-4AED-B7CB-CBEBE2821F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105D797-619F-4058-88BF-5128229D6240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投影片圖像版面配置區 1">
            <a:extLst>
              <a:ext uri="{FF2B5EF4-FFF2-40B4-BE49-F238E27FC236}">
                <a16:creationId xmlns:a16="http://schemas.microsoft.com/office/drawing/2014/main" id="{D3E69107-B7B9-40B9-AA3E-6357470DF0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備忘稿版面配置區 2">
            <a:extLst>
              <a:ext uri="{FF2B5EF4-FFF2-40B4-BE49-F238E27FC236}">
                <a16:creationId xmlns:a16="http://schemas.microsoft.com/office/drawing/2014/main" id="{057E3669-D1E0-47F5-9A66-DBA6B9086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9700" name="投影片編號版面配置區 3">
            <a:extLst>
              <a:ext uri="{FF2B5EF4-FFF2-40B4-BE49-F238E27FC236}">
                <a16:creationId xmlns:a16="http://schemas.microsoft.com/office/drawing/2014/main" id="{137C32D8-CE46-4DCF-851A-D63FEDE9A6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215DD62D-40FE-4567-BA06-5F85A586FF5F}" type="slidenum">
              <a:rPr lang="en-US" altLang="zh-TW" sz="1200"/>
              <a:pPr/>
              <a:t>26</a:t>
            </a:fld>
            <a:endParaRPr lang="en-US" altLang="zh-TW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FC09F0F-411A-4A23-93C1-9B4797B221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350CDAD-F6D6-4B15-BF52-C172160A3A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987BD5D-A593-44D0-9234-149D153A13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5E6E1F-F406-44D6-982A-99E29E9543B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4454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B7FB31A-EB67-48DA-8BB1-A903180BD5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AD0364-A67D-4751-AD95-6BF44EAF1C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223A8EE-EF71-432A-A18E-60056E8EB6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E15430-645D-4CD3-84F6-F7AEB63845F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54420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1C2011-12AB-4DFE-8415-E29197A1DE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D2E04E4-D29C-4118-BA9C-B79AF2EBA4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CE4B7B0-497F-4C8D-BFA9-C7102E8792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2866A-AF9E-45BB-8A13-06D1D85426D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1659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9BFD15F-B403-4FF9-92FC-599BF00406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AE30D00-2333-4106-AC0C-93DD3C4672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39A12B6-9A3A-45E8-A9E9-793F7973EE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685062-C96B-40AB-8501-E2C130EC4F1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04787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C7FF3FC-2924-4F5B-8669-3BBB77AF2A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F3FEAD0-9152-46D9-AB74-A8B0A61DA5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0AF806F-7E45-48BA-818B-F74FDAD70B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CCF165-5580-4FC9-AB06-E667A9313A5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5759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DE4F8-7290-480C-86FE-A8CEC154A0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7233DA-3573-44C2-B21A-B23329575F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A1677D-1F8C-42E9-BF2A-DDCDA768D3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CA7B66-B002-4F88-B6AF-77A0B5EF9C1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11853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57245C1-67EE-4E4D-95D0-4F147673B7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05CCEA9-2BFA-4829-BC0C-95F031D4E8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E50825C-AAA8-48EC-A399-C95F99CE7B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A65732-AB2A-40FF-8B38-834C9AACBC1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2414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A77FBDC-1078-47CD-A84A-6DAFE3ACF7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CA66F4E-91D6-4A7D-A7CF-733F474CB3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C0AD46E-7F20-4DE1-B9A3-944C7CFF4A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E4A76A-5D44-4575-A074-C457AB940D0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96262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9ADFF32-B9BC-4462-9743-4895260A44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55B34E5-786B-4EAD-8A37-879EAF5E89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FDFBE02-84B4-4100-B87B-1423D71255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EF17F4-2EF3-4802-954E-517B362912B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4650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9CBCC2-8FCF-477E-BE76-A9647C1B76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8904D-92B1-481A-B176-8044F4D476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9AA2DC-6C00-430F-93F6-3AF78EF98B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6A7E30-2F08-4BFB-A0B9-A0754FC94AC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77184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B97F7A-939B-4C47-859F-A1321ED6D7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78D4C-DF46-4FAB-8846-47D1845C6C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780E9C-1B71-4807-A285-3E6E0CCB29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66181E-7CF1-4E4B-8BF2-215B334C683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23708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A427FC6-67FD-40E8-8EBD-A0BA5140DB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D632CD0-F671-4F04-82E8-0F565FB68E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0FC4775-00ED-4D91-B8EB-F89931044B1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94B6A21-6A56-4774-9931-6154B0BCEEB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72B78B-8066-4CCC-9AF2-FB14EE9B20F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48F8950D-EF24-4AA8-8F9B-2319639B09E6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 1">
            <a:extLst>
              <a:ext uri="{FF2B5EF4-FFF2-40B4-BE49-F238E27FC236}">
                <a16:creationId xmlns:a16="http://schemas.microsoft.com/office/drawing/2014/main" id="{AB47F3A3-9D98-455B-AB0D-498EA6A1C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5175"/>
            <a:ext cx="7702550" cy="1584325"/>
          </a:xfrm>
        </p:spPr>
        <p:txBody>
          <a:bodyPr/>
          <a:lstStyle/>
          <a:p>
            <a:r>
              <a:rPr lang="zh-TW" altLang="en-US" sz="9600" b="1">
                <a:solidFill>
                  <a:srgbClr val="C00000"/>
                </a:solidFill>
              </a:rPr>
              <a:t>基因改造</a:t>
            </a:r>
            <a:r>
              <a:rPr lang="en-US" altLang="zh-TW" sz="9600" b="1">
                <a:solidFill>
                  <a:srgbClr val="C00000"/>
                </a:solidFill>
              </a:rPr>
              <a:t>-1</a:t>
            </a:r>
            <a:endParaRPr lang="zh-TW" altLang="en-US" sz="9600" b="1">
              <a:solidFill>
                <a:srgbClr val="C00000"/>
              </a:solidFill>
            </a:endParaRPr>
          </a:p>
        </p:txBody>
      </p:sp>
      <p:sp>
        <p:nvSpPr>
          <p:cNvPr id="3075" name="副標題 2">
            <a:extLst>
              <a:ext uri="{FF2B5EF4-FFF2-40B4-BE49-F238E27FC236}">
                <a16:creationId xmlns:a16="http://schemas.microsoft.com/office/drawing/2014/main" id="{72323A6E-64ED-453F-B598-20C02BDA6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350" y="5732463"/>
            <a:ext cx="6400800" cy="646112"/>
          </a:xfrm>
        </p:spPr>
        <p:txBody>
          <a:bodyPr/>
          <a:lstStyle/>
          <a:p>
            <a:r>
              <a:rPr lang="zh-TW" altLang="en-US" b="1">
                <a:solidFill>
                  <a:srgbClr val="7030A0"/>
                </a:solidFill>
              </a:rPr>
              <a:t>第</a:t>
            </a:r>
            <a:r>
              <a:rPr lang="en-US" altLang="zh-TW" b="1">
                <a:solidFill>
                  <a:srgbClr val="7030A0"/>
                </a:solidFill>
              </a:rPr>
              <a:t>7</a:t>
            </a:r>
            <a:r>
              <a:rPr lang="zh-TW" altLang="en-US" b="1">
                <a:solidFill>
                  <a:srgbClr val="7030A0"/>
                </a:solidFill>
              </a:rPr>
              <a:t>週</a:t>
            </a:r>
            <a:endParaRPr lang="zh-TW" altLang="en-US"/>
          </a:p>
        </p:txBody>
      </p:sp>
      <p:pic>
        <p:nvPicPr>
          <p:cNvPr id="3076" name="圖片 2">
            <a:extLst>
              <a:ext uri="{FF2B5EF4-FFF2-40B4-BE49-F238E27FC236}">
                <a16:creationId xmlns:a16="http://schemas.microsoft.com/office/drawing/2014/main" id="{2DA67E0C-CD77-4817-9EB2-A789B9D73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492375"/>
            <a:ext cx="7116763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>
            <a:extLst>
              <a:ext uri="{FF2B5EF4-FFF2-40B4-BE49-F238E27FC236}">
                <a16:creationId xmlns:a16="http://schemas.microsoft.com/office/drawing/2014/main" id="{5A6704E6-DCDE-40F6-B0FB-C63EFA77E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</a:rPr>
              <a:t>人類崛起</a:t>
            </a:r>
            <a:r>
              <a:rPr lang="en-US" altLang="zh-TW" sz="6600" b="1">
                <a:solidFill>
                  <a:srgbClr val="3333FF"/>
                </a:solidFill>
              </a:rPr>
              <a:t>-2</a:t>
            </a:r>
            <a:r>
              <a:rPr lang="zh-TW" altLang="en-US" sz="4000" b="1">
                <a:solidFill>
                  <a:schemeClr val="tx1"/>
                </a:solidFill>
              </a:rPr>
              <a:t>強者的末路</a:t>
            </a:r>
          </a:p>
        </p:txBody>
      </p:sp>
      <p:sp>
        <p:nvSpPr>
          <p:cNvPr id="12291" name="內容版面配置區 2">
            <a:extLst>
              <a:ext uri="{FF2B5EF4-FFF2-40B4-BE49-F238E27FC236}">
                <a16:creationId xmlns:a16="http://schemas.microsoft.com/office/drawing/2014/main" id="{DB70B734-C175-4CCD-A2C0-009184769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有人認為目前生物遭逢第六次生物大滅絕，禍首就是人類（「病原」）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en-US" altLang="zh-TW" sz="2800" b="1">
                <a:solidFill>
                  <a:srgbClr val="009900"/>
                </a:solidFill>
              </a:rPr>
              <a:t>2050</a:t>
            </a:r>
            <a:r>
              <a:rPr lang="zh-TW" altLang="en-US" sz="2800" b="1">
                <a:solidFill>
                  <a:srgbClr val="009900"/>
                </a:solidFill>
              </a:rPr>
              <a:t>年後世人可近百億，地球將像「人類飼養場」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en-US" altLang="zh-TW" sz="2800" b="1">
                <a:solidFill>
                  <a:srgbClr val="00CC00"/>
                </a:solidFill>
              </a:rPr>
              <a:t>2380</a:t>
            </a:r>
            <a:r>
              <a:rPr lang="zh-TW" altLang="en-US" sz="2800" b="1">
                <a:solidFill>
                  <a:srgbClr val="00CC00"/>
                </a:solidFill>
              </a:rPr>
              <a:t>年時，人類滅絕，鳥獸植物均「額手稱慶」</a:t>
            </a:r>
            <a:r>
              <a:rPr lang="en-US" altLang="zh-TW" sz="1800" b="1"/>
              <a:t>------</a:t>
            </a:r>
            <a:r>
              <a:rPr lang="zh-TW" altLang="en-US" sz="1800" b="1"/>
              <a:t>美國著名科幻作家斯特林（</a:t>
            </a:r>
            <a:r>
              <a:rPr lang="en-US" altLang="zh-TW" sz="1800" b="1"/>
              <a:t>Bruce Sterling</a:t>
            </a:r>
            <a:r>
              <a:rPr lang="zh-TW" altLang="en-US" sz="1800" b="1"/>
              <a:t>）</a:t>
            </a:r>
          </a:p>
        </p:txBody>
      </p:sp>
      <p:pic>
        <p:nvPicPr>
          <p:cNvPr id="12292" name="圖片 1">
            <a:extLst>
              <a:ext uri="{FF2B5EF4-FFF2-40B4-BE49-F238E27FC236}">
                <a16:creationId xmlns:a16="http://schemas.microsoft.com/office/drawing/2014/main" id="{5B6B228A-FC11-4E31-93A8-A9132CDDB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035550"/>
            <a:ext cx="2071687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圖片 1">
            <a:extLst>
              <a:ext uri="{FF2B5EF4-FFF2-40B4-BE49-F238E27FC236}">
                <a16:creationId xmlns:a16="http://schemas.microsoft.com/office/drawing/2014/main" id="{C326936B-61F0-4708-A2E7-D3846B234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363" y="5035550"/>
            <a:ext cx="2344737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圖片 2">
            <a:extLst>
              <a:ext uri="{FF2B5EF4-FFF2-40B4-BE49-F238E27FC236}">
                <a16:creationId xmlns:a16="http://schemas.microsoft.com/office/drawing/2014/main" id="{55656A46-2E46-41DC-9A6D-189602045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5035550"/>
            <a:ext cx="273526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>
            <a:extLst>
              <a:ext uri="{FF2B5EF4-FFF2-40B4-BE49-F238E27FC236}">
                <a16:creationId xmlns:a16="http://schemas.microsoft.com/office/drawing/2014/main" id="{D7E48B5B-405E-4E6D-A2AB-0C5D828E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</a:rPr>
              <a:t>人類崛起</a:t>
            </a:r>
            <a:r>
              <a:rPr lang="en-US" altLang="zh-TW" sz="6600" b="1">
                <a:solidFill>
                  <a:srgbClr val="3333FF"/>
                </a:solidFill>
              </a:rPr>
              <a:t>-3</a:t>
            </a:r>
            <a:r>
              <a:rPr lang="zh-TW" altLang="en-US" b="1"/>
              <a:t>人口爆炸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A9ACC2-D5A6-4B1D-BBE8-C744E98A9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人類出現→全球十億人：約需一萬多年</a:t>
            </a:r>
            <a:r>
              <a:rPr lang="zh-TW" altLang="en-US" sz="1800" b="1"/>
              <a:t>（公元前一萬年到</a:t>
            </a:r>
            <a:r>
              <a:rPr lang="en-US" altLang="zh-TW" sz="1800" b="1"/>
              <a:t>1804</a:t>
            </a:r>
            <a:r>
              <a:rPr lang="zh-TW" altLang="en-US" sz="1800" b="1"/>
              <a:t>年）</a:t>
            </a:r>
            <a:endParaRPr lang="en-US" altLang="zh-TW" sz="1800" b="1"/>
          </a:p>
          <a:p>
            <a:r>
              <a:rPr lang="zh-TW" altLang="en-US" b="1">
                <a:solidFill>
                  <a:srgbClr val="009900"/>
                </a:solidFill>
              </a:rPr>
              <a:t>增為兩倍（二十億人）只</a:t>
            </a:r>
            <a:r>
              <a:rPr lang="en-US" altLang="zh-TW" b="1">
                <a:solidFill>
                  <a:srgbClr val="009900"/>
                </a:solidFill>
              </a:rPr>
              <a:t>123</a:t>
            </a:r>
            <a:r>
              <a:rPr lang="zh-TW" altLang="en-US" b="1">
                <a:solidFill>
                  <a:srgbClr val="009900"/>
                </a:solidFill>
              </a:rPr>
              <a:t>年</a:t>
            </a:r>
            <a:r>
              <a:rPr lang="zh-TW" altLang="en-US" sz="1800" b="1"/>
              <a:t>（</a:t>
            </a:r>
            <a:r>
              <a:rPr lang="en-US" altLang="zh-TW" sz="1800" b="1"/>
              <a:t>1927</a:t>
            </a:r>
            <a:r>
              <a:rPr lang="zh-TW" altLang="en-US" sz="1800" b="1"/>
              <a:t>年）</a:t>
            </a:r>
            <a:endParaRPr lang="en-US" altLang="zh-TW" sz="1800" b="1"/>
          </a:p>
          <a:p>
            <a:r>
              <a:rPr lang="zh-TW" altLang="en-US" b="1">
                <a:solidFill>
                  <a:srgbClr val="009900"/>
                </a:solidFill>
              </a:rPr>
              <a:t>再增兩倍（四十億人）只</a:t>
            </a:r>
            <a:r>
              <a:rPr lang="en-US" altLang="zh-TW" b="1">
                <a:solidFill>
                  <a:srgbClr val="009900"/>
                </a:solidFill>
              </a:rPr>
              <a:t>47</a:t>
            </a:r>
            <a:r>
              <a:rPr lang="zh-TW" altLang="en-US" b="1">
                <a:solidFill>
                  <a:srgbClr val="009900"/>
                </a:solidFill>
              </a:rPr>
              <a:t>年</a:t>
            </a:r>
            <a:r>
              <a:rPr lang="zh-TW" altLang="en-US" sz="1800" b="1"/>
              <a:t>（</a:t>
            </a:r>
            <a:r>
              <a:rPr lang="en-US" altLang="zh-TW" sz="1800" b="1"/>
              <a:t>1974</a:t>
            </a:r>
            <a:r>
              <a:rPr lang="zh-TW" altLang="en-US" sz="1800" b="1"/>
              <a:t>年）</a:t>
            </a:r>
            <a:endParaRPr lang="en-US" altLang="zh-TW" sz="1800" b="1"/>
          </a:p>
          <a:p>
            <a:pPr algn="r">
              <a:buFontTx/>
              <a:buNone/>
            </a:pPr>
            <a:r>
              <a:rPr lang="en-US" altLang="zh-TW" sz="2000" b="1"/>
              <a:t>------ </a:t>
            </a:r>
            <a:r>
              <a:rPr lang="zh-TW" altLang="en-US" sz="2000" b="1"/>
              <a:t>美國普查局（</a:t>
            </a:r>
            <a:r>
              <a:rPr lang="en-US" altLang="zh-TW" sz="2000" b="1"/>
              <a:t>US Census Bureau</a:t>
            </a:r>
            <a:r>
              <a:rPr lang="zh-TW" altLang="en-US" sz="2000" b="1"/>
              <a:t>）</a:t>
            </a:r>
          </a:p>
        </p:txBody>
      </p:sp>
      <p:pic>
        <p:nvPicPr>
          <p:cNvPr id="13316" name="圖片 4">
            <a:extLst>
              <a:ext uri="{FF2B5EF4-FFF2-40B4-BE49-F238E27FC236}">
                <a16:creationId xmlns:a16="http://schemas.microsoft.com/office/drawing/2014/main" id="{FF0C8242-36A1-409E-813F-6AE315EF4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4508500"/>
            <a:ext cx="2771775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圖片 5">
            <a:extLst>
              <a:ext uri="{FF2B5EF4-FFF2-40B4-BE49-F238E27FC236}">
                <a16:creationId xmlns:a16="http://schemas.microsoft.com/office/drawing/2014/main" id="{B3BD3DF7-D896-4F68-A01A-521F89576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4514850"/>
            <a:ext cx="23431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>
            <a:extLst>
              <a:ext uri="{FF2B5EF4-FFF2-40B4-BE49-F238E27FC236}">
                <a16:creationId xmlns:a16="http://schemas.microsoft.com/office/drawing/2014/main" id="{5C585F80-E1E2-4A0F-83F1-B0AB5466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</a:rPr>
              <a:t>人類崛起</a:t>
            </a:r>
            <a:r>
              <a:rPr lang="en-US" altLang="zh-TW" sz="6600" b="1">
                <a:solidFill>
                  <a:srgbClr val="3333FF"/>
                </a:solidFill>
              </a:rPr>
              <a:t>-4 </a:t>
            </a:r>
            <a:r>
              <a:rPr lang="zh-TW" altLang="en-US" b="1"/>
              <a:t>缺乏節制</a:t>
            </a:r>
          </a:p>
        </p:txBody>
      </p:sp>
      <p:sp>
        <p:nvSpPr>
          <p:cNvPr id="14339" name="內容版面配置區 2">
            <a:extLst>
              <a:ext uri="{FF2B5EF4-FFF2-40B4-BE49-F238E27FC236}">
                <a16:creationId xmlns:a16="http://schemas.microsoft.com/office/drawing/2014/main" id="{1073E56C-DBB8-4452-B6C0-FC3569ECB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009900"/>
                </a:solidFill>
              </a:rPr>
              <a:t>2010</a:t>
            </a:r>
            <a:r>
              <a:rPr lang="zh-TW" altLang="en-US" b="1">
                <a:solidFill>
                  <a:srgbClr val="009900"/>
                </a:solidFill>
              </a:rPr>
              <a:t>年，全球約</a:t>
            </a:r>
            <a:r>
              <a:rPr lang="en-US" altLang="zh-TW" b="1">
                <a:solidFill>
                  <a:srgbClr val="009900"/>
                </a:solidFill>
              </a:rPr>
              <a:t>9</a:t>
            </a:r>
            <a:r>
              <a:rPr lang="zh-TW" altLang="en-US" b="1">
                <a:solidFill>
                  <a:srgbClr val="009900"/>
                </a:solidFill>
              </a:rPr>
              <a:t>億人飢餓，佔世界</a:t>
            </a:r>
            <a:r>
              <a:rPr lang="en-US" altLang="zh-TW" b="1">
                <a:solidFill>
                  <a:srgbClr val="009900"/>
                </a:solidFill>
              </a:rPr>
              <a:t>68</a:t>
            </a:r>
            <a:r>
              <a:rPr lang="zh-TW" altLang="en-US" b="1">
                <a:solidFill>
                  <a:srgbClr val="009900"/>
                </a:solidFill>
              </a:rPr>
              <a:t>億人的</a:t>
            </a:r>
            <a:r>
              <a:rPr lang="en-US" altLang="zh-TW" b="1">
                <a:solidFill>
                  <a:srgbClr val="009900"/>
                </a:solidFill>
              </a:rPr>
              <a:t>14%</a:t>
            </a:r>
            <a:r>
              <a:rPr lang="zh-TW" altLang="en-US" b="1">
                <a:solidFill>
                  <a:srgbClr val="009900"/>
                </a:solidFill>
              </a:rPr>
              <a:t>（雖然世界糧食總量足以供應人口所需）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主因是貧窮：人為衝突與貪污、旱水災等</a:t>
            </a:r>
          </a:p>
        </p:txBody>
      </p:sp>
      <p:pic>
        <p:nvPicPr>
          <p:cNvPr id="14340" name="圖片 1">
            <a:extLst>
              <a:ext uri="{FF2B5EF4-FFF2-40B4-BE49-F238E27FC236}">
                <a16:creationId xmlns:a16="http://schemas.microsoft.com/office/drawing/2014/main" id="{515DB258-9220-43E8-AED6-86F5242D9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4248150"/>
            <a:ext cx="27717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>
            <a:extLst>
              <a:ext uri="{FF2B5EF4-FFF2-40B4-BE49-F238E27FC236}">
                <a16:creationId xmlns:a16="http://schemas.microsoft.com/office/drawing/2014/main" id="{46724E4D-17B2-44EC-898A-D33802ED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</a:rPr>
              <a:t>人類崛起</a:t>
            </a:r>
            <a:r>
              <a:rPr lang="en-US" altLang="zh-TW" sz="6600" b="1">
                <a:solidFill>
                  <a:srgbClr val="3333FF"/>
                </a:solidFill>
              </a:rPr>
              <a:t>-5</a:t>
            </a:r>
            <a:r>
              <a:rPr lang="zh-TW" altLang="en-US" sz="6600" b="1">
                <a:solidFill>
                  <a:srgbClr val="3333FF"/>
                </a:solidFill>
              </a:rPr>
              <a:t> </a:t>
            </a:r>
            <a:r>
              <a:rPr lang="zh-TW" altLang="en-US" sz="4000" b="1"/>
              <a:t>每年反思溫飽</a:t>
            </a:r>
          </a:p>
        </p:txBody>
      </p:sp>
      <p:sp>
        <p:nvSpPr>
          <p:cNvPr id="15363" name="內容版面配置區 2">
            <a:extLst>
              <a:ext uri="{FF2B5EF4-FFF2-40B4-BE49-F238E27FC236}">
                <a16:creationId xmlns:a16="http://schemas.microsoft.com/office/drawing/2014/main" id="{3C99950F-4342-4493-AE10-1EE48931F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世界糧食日：每年</a:t>
            </a:r>
            <a:r>
              <a:rPr lang="en-US" altLang="zh-TW" b="1">
                <a:solidFill>
                  <a:srgbClr val="009900"/>
                </a:solidFill>
              </a:rPr>
              <a:t>10</a:t>
            </a:r>
            <a:r>
              <a:rPr lang="zh-TW" altLang="en-US" b="1">
                <a:solidFill>
                  <a:srgbClr val="009900"/>
                </a:solidFill>
              </a:rPr>
              <a:t>月</a:t>
            </a:r>
            <a:r>
              <a:rPr lang="en-US" altLang="zh-TW" b="1">
                <a:solidFill>
                  <a:srgbClr val="009900"/>
                </a:solidFill>
              </a:rPr>
              <a:t>16</a:t>
            </a:r>
            <a:r>
              <a:rPr lang="zh-TW" altLang="en-US" b="1">
                <a:solidFill>
                  <a:srgbClr val="009900"/>
                </a:solidFill>
              </a:rPr>
              <a:t>日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聯合國糧農組織成立於</a:t>
            </a:r>
            <a:r>
              <a:rPr lang="en-US" altLang="zh-TW" b="1">
                <a:solidFill>
                  <a:srgbClr val="009900"/>
                </a:solidFill>
              </a:rPr>
              <a:t>1945</a:t>
            </a:r>
            <a:r>
              <a:rPr lang="zh-TW" altLang="en-US" b="1">
                <a:solidFill>
                  <a:srgbClr val="009900"/>
                </a:solidFill>
              </a:rPr>
              <a:t>年</a:t>
            </a:r>
            <a:r>
              <a:rPr lang="en-US" altLang="zh-TW" b="1">
                <a:solidFill>
                  <a:srgbClr val="009900"/>
                </a:solidFill>
              </a:rPr>
              <a:t>10</a:t>
            </a:r>
            <a:r>
              <a:rPr lang="zh-TW" altLang="en-US" b="1">
                <a:solidFill>
                  <a:srgbClr val="009900"/>
                </a:solidFill>
              </a:rPr>
              <a:t>月</a:t>
            </a:r>
            <a:r>
              <a:rPr lang="en-US" altLang="zh-TW" b="1">
                <a:solidFill>
                  <a:srgbClr val="009900"/>
                </a:solidFill>
              </a:rPr>
              <a:t>16</a:t>
            </a:r>
            <a:r>
              <a:rPr lang="zh-TW" altLang="en-US" b="1">
                <a:solidFill>
                  <a:srgbClr val="009900"/>
                </a:solidFill>
              </a:rPr>
              <a:t>日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喚起重視發展糧食和農業</a:t>
            </a:r>
          </a:p>
        </p:txBody>
      </p:sp>
      <p:pic>
        <p:nvPicPr>
          <p:cNvPr id="15364" name="圖片 3">
            <a:extLst>
              <a:ext uri="{FF2B5EF4-FFF2-40B4-BE49-F238E27FC236}">
                <a16:creationId xmlns:a16="http://schemas.microsoft.com/office/drawing/2014/main" id="{ECF38143-354B-41CB-AB4B-704A9B6C8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933825"/>
            <a:ext cx="3030538" cy="205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>
            <a:extLst>
              <a:ext uri="{FF2B5EF4-FFF2-40B4-BE49-F238E27FC236}">
                <a16:creationId xmlns:a16="http://schemas.microsoft.com/office/drawing/2014/main" id="{319B2812-03E4-4947-82F8-7A1E01929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50"/>
            <a:ext cx="7772400" cy="865188"/>
          </a:xfrm>
        </p:spPr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</a:rPr>
              <a:t>人類崛起</a:t>
            </a:r>
            <a:r>
              <a:rPr lang="en-US" altLang="zh-TW" sz="6600" b="1">
                <a:solidFill>
                  <a:srgbClr val="3333FF"/>
                </a:solidFill>
              </a:rPr>
              <a:t>-6 </a:t>
            </a:r>
            <a:r>
              <a:rPr lang="zh-TW" altLang="en-US" b="1">
                <a:solidFill>
                  <a:schemeClr val="tx1"/>
                </a:solidFill>
              </a:rPr>
              <a:t>糧食自給率</a:t>
            </a:r>
          </a:p>
        </p:txBody>
      </p:sp>
      <p:sp>
        <p:nvSpPr>
          <p:cNvPr id="16387" name="內容版面配置區 2">
            <a:extLst>
              <a:ext uri="{FF2B5EF4-FFF2-40B4-BE49-F238E27FC236}">
                <a16:creationId xmlns:a16="http://schemas.microsoft.com/office/drawing/2014/main" id="{19716411-7AA4-4628-8F37-B07213E02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68413"/>
            <a:ext cx="7772400" cy="4827587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台灣人口成長，耕地面積漸減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en-US" altLang="zh-TW" b="1">
                <a:solidFill>
                  <a:srgbClr val="009900"/>
                </a:solidFill>
              </a:rPr>
              <a:t>54%</a:t>
            </a:r>
            <a:r>
              <a:rPr lang="zh-TW" altLang="en-US" b="1">
                <a:solidFill>
                  <a:srgbClr val="009900"/>
                </a:solidFill>
              </a:rPr>
              <a:t>（</a:t>
            </a:r>
            <a:r>
              <a:rPr lang="en-US" altLang="zh-TW" b="1">
                <a:solidFill>
                  <a:srgbClr val="009900"/>
                </a:solidFill>
              </a:rPr>
              <a:t>1981</a:t>
            </a:r>
            <a:r>
              <a:rPr lang="zh-TW" altLang="en-US" b="1">
                <a:solidFill>
                  <a:srgbClr val="009900"/>
                </a:solidFill>
              </a:rPr>
              <a:t>年）</a:t>
            </a:r>
            <a:r>
              <a:rPr lang="zh-TW" altLang="zh-TW" b="1">
                <a:solidFill>
                  <a:srgbClr val="009900"/>
                </a:solidFill>
              </a:rPr>
              <a:t>→ </a:t>
            </a:r>
            <a:r>
              <a:rPr lang="en-US" altLang="zh-TW" b="1">
                <a:solidFill>
                  <a:srgbClr val="009900"/>
                </a:solidFill>
              </a:rPr>
              <a:t>32%</a:t>
            </a:r>
            <a:r>
              <a:rPr lang="zh-TW" altLang="en-US" b="1">
                <a:solidFill>
                  <a:srgbClr val="009900"/>
                </a:solidFill>
              </a:rPr>
              <a:t>（</a:t>
            </a:r>
            <a:r>
              <a:rPr lang="en-US" altLang="zh-TW" b="1">
                <a:solidFill>
                  <a:srgbClr val="009900"/>
                </a:solidFill>
              </a:rPr>
              <a:t>2011</a:t>
            </a:r>
            <a:r>
              <a:rPr lang="zh-TW" altLang="en-US" b="1">
                <a:solidFill>
                  <a:srgbClr val="009900"/>
                </a:solidFill>
              </a:rPr>
              <a:t>年）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美加澳法均超過</a:t>
            </a:r>
            <a:r>
              <a:rPr lang="en-US" altLang="zh-TW" b="1">
                <a:solidFill>
                  <a:srgbClr val="009900"/>
                </a:solidFill>
              </a:rPr>
              <a:t>100%</a:t>
            </a:r>
          </a:p>
          <a:p>
            <a:r>
              <a:rPr lang="zh-TW" altLang="en-US" b="1">
                <a:solidFill>
                  <a:srgbClr val="009900"/>
                </a:solidFill>
              </a:rPr>
              <a:t>未來氣候變遷、全球人口成長等缺糧</a:t>
            </a:r>
          </a:p>
        </p:txBody>
      </p:sp>
      <p:pic>
        <p:nvPicPr>
          <p:cNvPr id="16388" name="圖片 1">
            <a:extLst>
              <a:ext uri="{FF2B5EF4-FFF2-40B4-BE49-F238E27FC236}">
                <a16:creationId xmlns:a16="http://schemas.microsoft.com/office/drawing/2014/main" id="{EE6DFB84-882B-40A7-AD59-CC9496B75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3663950"/>
            <a:ext cx="4646612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文字方塊 2">
            <a:extLst>
              <a:ext uri="{FF2B5EF4-FFF2-40B4-BE49-F238E27FC236}">
                <a16:creationId xmlns:a16="http://schemas.microsoft.com/office/drawing/2014/main" id="{9F2AF890-8486-4BA9-97F4-207910D45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4005263"/>
            <a:ext cx="12017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b="1"/>
              <a:t>2007</a:t>
            </a:r>
            <a:r>
              <a:rPr lang="zh-TW" altLang="en-US" sz="2400" b="1"/>
              <a:t>年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>
            <a:extLst>
              <a:ext uri="{FF2B5EF4-FFF2-40B4-BE49-F238E27FC236}">
                <a16:creationId xmlns:a16="http://schemas.microsoft.com/office/drawing/2014/main" id="{857A1D54-BA4B-448F-B8C8-604AE619C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</a:rPr>
              <a:t>人類崛起</a:t>
            </a:r>
            <a:r>
              <a:rPr lang="en-US" altLang="zh-TW" sz="6600" b="1">
                <a:solidFill>
                  <a:srgbClr val="3333FF"/>
                </a:solidFill>
              </a:rPr>
              <a:t>-7 </a:t>
            </a:r>
            <a:r>
              <a:rPr lang="zh-TW" altLang="en-US" b="1">
                <a:solidFill>
                  <a:schemeClr val="tx1"/>
                </a:solidFill>
              </a:rPr>
              <a:t>環境承載力</a:t>
            </a:r>
          </a:p>
        </p:txBody>
      </p:sp>
      <p:sp>
        <p:nvSpPr>
          <p:cNvPr id="17411" name="內容版面配置區 2">
            <a:extLst>
              <a:ext uri="{FF2B5EF4-FFF2-40B4-BE49-F238E27FC236}">
                <a16:creationId xmlns:a16="http://schemas.microsoft.com/office/drawing/2014/main" id="{26836C63-74B3-4789-93D8-163CC5687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能承擔的人類數量與人類活動總量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包括環境資源、消化人類廢棄物的能力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en-US" altLang="zh-TW" b="1">
                <a:solidFill>
                  <a:srgbClr val="009900"/>
                </a:solidFill>
              </a:rPr>
              <a:t>1999</a:t>
            </a:r>
            <a:r>
              <a:rPr lang="zh-TW" altLang="en-US" b="1">
                <a:solidFill>
                  <a:srgbClr val="009900"/>
                </a:solidFill>
              </a:rPr>
              <a:t>年，人類的需求超過了當年地球的承載力的</a:t>
            </a:r>
            <a:r>
              <a:rPr lang="en-US" altLang="zh-TW" b="1">
                <a:solidFill>
                  <a:srgbClr val="009900"/>
                </a:solidFill>
              </a:rPr>
              <a:t>20%</a:t>
            </a:r>
            <a:r>
              <a:rPr lang="zh-TW" altLang="en-US" b="1">
                <a:solidFill>
                  <a:srgbClr val="009900"/>
                </a:solidFill>
              </a:rPr>
              <a:t>以上 </a:t>
            </a:r>
            <a:r>
              <a:rPr lang="en-US" altLang="zh-TW" sz="1600" b="1"/>
              <a:t>---- </a:t>
            </a:r>
            <a:r>
              <a:rPr lang="zh-TW" altLang="en-US" sz="1600" b="1"/>
              <a:t>美國國家科學院院刊 </a:t>
            </a:r>
            <a:r>
              <a:rPr lang="en-US" altLang="zh-TW" sz="1600" b="1"/>
              <a:t>2002</a:t>
            </a:r>
            <a:r>
              <a:rPr lang="zh-TW" altLang="en-US" sz="1600" b="1"/>
              <a:t>年</a:t>
            </a:r>
          </a:p>
        </p:txBody>
      </p:sp>
      <p:pic>
        <p:nvPicPr>
          <p:cNvPr id="17412" name="圖片 1">
            <a:extLst>
              <a:ext uri="{FF2B5EF4-FFF2-40B4-BE49-F238E27FC236}">
                <a16:creationId xmlns:a16="http://schemas.microsoft.com/office/drawing/2014/main" id="{FCB01AC5-B83A-4EFE-A5B7-1D656A09C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4437063"/>
            <a:ext cx="3065462" cy="196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>
            <a:extLst>
              <a:ext uri="{FF2B5EF4-FFF2-40B4-BE49-F238E27FC236}">
                <a16:creationId xmlns:a16="http://schemas.microsoft.com/office/drawing/2014/main" id="{36BB2AF0-DA15-477E-B9FA-046C8C6D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</a:rPr>
              <a:t>人類崛起</a:t>
            </a:r>
            <a:r>
              <a:rPr lang="en-US" altLang="zh-TW" sz="6600" b="1">
                <a:solidFill>
                  <a:srgbClr val="3333FF"/>
                </a:solidFill>
              </a:rPr>
              <a:t>-8</a:t>
            </a:r>
            <a:r>
              <a:rPr lang="zh-TW" altLang="en-US" sz="2800" b="1">
                <a:solidFill>
                  <a:schemeClr val="tx1"/>
                </a:solidFill>
              </a:rPr>
              <a:t>天下沒有白吃的午餐</a:t>
            </a:r>
          </a:p>
        </p:txBody>
      </p:sp>
      <p:sp>
        <p:nvSpPr>
          <p:cNvPr id="18435" name="內容版面配置區 2">
            <a:extLst>
              <a:ext uri="{FF2B5EF4-FFF2-40B4-BE49-F238E27FC236}">
                <a16:creationId xmlns:a16="http://schemas.microsoft.com/office/drawing/2014/main" id="{2D7433C7-4270-41F2-B579-C3A986E1E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植物的生長需要肥料，成為植物組織的部分，加上土壤 流失等因素，因此，農作需要施肥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每公頃土地生產</a:t>
            </a:r>
            <a:r>
              <a:rPr lang="en-US" altLang="zh-TW" b="1">
                <a:solidFill>
                  <a:srgbClr val="009900"/>
                </a:solidFill>
              </a:rPr>
              <a:t>6--9</a:t>
            </a:r>
            <a:r>
              <a:rPr lang="zh-TW" altLang="en-US" b="1">
                <a:solidFill>
                  <a:srgbClr val="009900"/>
                </a:solidFill>
              </a:rPr>
              <a:t>噸玉米，需要</a:t>
            </a:r>
            <a:r>
              <a:rPr lang="en-US" altLang="zh-TW" b="1">
                <a:solidFill>
                  <a:srgbClr val="009900"/>
                </a:solidFill>
              </a:rPr>
              <a:t>30--50</a:t>
            </a:r>
            <a:r>
              <a:rPr lang="zh-TW" altLang="en-US" b="1">
                <a:solidFill>
                  <a:srgbClr val="009900"/>
                </a:solidFill>
              </a:rPr>
              <a:t>磷肥</a:t>
            </a:r>
          </a:p>
        </p:txBody>
      </p:sp>
      <p:pic>
        <p:nvPicPr>
          <p:cNvPr id="18436" name="圖片 1">
            <a:extLst>
              <a:ext uri="{FF2B5EF4-FFF2-40B4-BE49-F238E27FC236}">
                <a16:creationId xmlns:a16="http://schemas.microsoft.com/office/drawing/2014/main" id="{7A41EA37-976D-4593-8AEE-E008738AD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4365625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>
            <a:extLst>
              <a:ext uri="{FF2B5EF4-FFF2-40B4-BE49-F238E27FC236}">
                <a16:creationId xmlns:a16="http://schemas.microsoft.com/office/drawing/2014/main" id="{BFF50F57-2E53-439D-B8CF-C4968E80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600" b="1">
                <a:solidFill>
                  <a:srgbClr val="3333FF"/>
                </a:solidFill>
              </a:rPr>
              <a:t>天擇其實是「軍備競賽」</a:t>
            </a:r>
            <a:r>
              <a:rPr lang="en-US" altLang="zh-TW" sz="4600" b="1">
                <a:solidFill>
                  <a:srgbClr val="3333FF"/>
                </a:solidFill>
              </a:rPr>
              <a:t>-1</a:t>
            </a:r>
            <a:endParaRPr lang="zh-TW" altLang="en-US" sz="4600" b="1">
              <a:solidFill>
                <a:srgbClr val="3333FF"/>
              </a:solidFill>
            </a:endParaRPr>
          </a:p>
        </p:txBody>
      </p:sp>
      <p:sp>
        <p:nvSpPr>
          <p:cNvPr id="19459" name="內容版面配置區 2">
            <a:extLst>
              <a:ext uri="{FF2B5EF4-FFF2-40B4-BE49-F238E27FC236}">
                <a16:creationId xmlns:a16="http://schemas.microsoft.com/office/drawing/2014/main" id="{359778EA-BF64-4349-9016-7EAE5FE49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在非洲，瘧蚊肆虐，即連使用蚊帳也引起「抗蚊帳」瘧蚊，不在夜晚而在傍晚咬人的新品種冒出頭；另外，清晨咬人的品種也勝出。演化導致更適應環境變化（夜晚沒啥人可咬時）者出頭天。</a:t>
            </a:r>
          </a:p>
        </p:txBody>
      </p:sp>
      <p:pic>
        <p:nvPicPr>
          <p:cNvPr id="19460" name="圖片 1">
            <a:extLst>
              <a:ext uri="{FF2B5EF4-FFF2-40B4-BE49-F238E27FC236}">
                <a16:creationId xmlns:a16="http://schemas.microsoft.com/office/drawing/2014/main" id="{EC74542C-1FEA-4FE4-B561-B26013E08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4581525"/>
            <a:ext cx="3327400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>
            <a:extLst>
              <a:ext uri="{FF2B5EF4-FFF2-40B4-BE49-F238E27FC236}">
                <a16:creationId xmlns:a16="http://schemas.microsoft.com/office/drawing/2014/main" id="{9991888F-A192-4F5E-8CA6-B8E9FE45D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600" b="1">
                <a:solidFill>
                  <a:srgbClr val="3333FF"/>
                </a:solidFill>
              </a:rPr>
              <a:t>天擇其實是「軍備競賽」</a:t>
            </a:r>
            <a:r>
              <a:rPr lang="en-US" altLang="zh-TW" sz="4600" b="1">
                <a:solidFill>
                  <a:srgbClr val="3333FF"/>
                </a:solidFill>
              </a:rPr>
              <a:t>-2</a:t>
            </a:r>
            <a:endParaRPr lang="zh-TW" altLang="en-US"/>
          </a:p>
        </p:txBody>
      </p:sp>
      <p:sp>
        <p:nvSpPr>
          <p:cNvPr id="20483" name="內容版面配置區 2">
            <a:extLst>
              <a:ext uri="{FF2B5EF4-FFF2-40B4-BE49-F238E27FC236}">
                <a16:creationId xmlns:a16="http://schemas.microsoft.com/office/drawing/2014/main" id="{E0C2CAA3-E84A-486B-B7A4-36EB9937A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1">
                <a:solidFill>
                  <a:srgbClr val="009900"/>
                </a:solidFill>
              </a:rPr>
              <a:t>治療瘧疾：</a:t>
            </a:r>
            <a:r>
              <a:rPr lang="en-US" altLang="zh-TW" sz="2400" b="1">
                <a:solidFill>
                  <a:srgbClr val="009900"/>
                </a:solidFill>
              </a:rPr>
              <a:t>1820</a:t>
            </a:r>
            <a:r>
              <a:rPr lang="zh-TW" altLang="en-US" sz="2400" b="1">
                <a:solidFill>
                  <a:srgbClr val="009900"/>
                </a:solidFill>
              </a:rPr>
              <a:t>年，法國白里悌（</a:t>
            </a:r>
            <a:r>
              <a:rPr lang="en-US" altLang="zh-TW" sz="2400" b="1">
                <a:solidFill>
                  <a:srgbClr val="009900"/>
                </a:solidFill>
              </a:rPr>
              <a:t>Pelletier</a:t>
            </a:r>
            <a:r>
              <a:rPr lang="zh-TW" altLang="en-US" sz="2400" b="1">
                <a:solidFill>
                  <a:srgbClr val="009900"/>
                </a:solidFill>
              </a:rPr>
              <a:t>）與卡芬土（</a:t>
            </a:r>
            <a:r>
              <a:rPr lang="en-US" altLang="zh-TW" sz="2400" b="1">
                <a:solidFill>
                  <a:srgbClr val="009900"/>
                </a:solidFill>
              </a:rPr>
              <a:t>Caventou</a:t>
            </a:r>
            <a:r>
              <a:rPr lang="zh-TW" altLang="en-US" sz="2400" b="1">
                <a:solidFill>
                  <a:srgbClr val="009900"/>
                </a:solidFill>
              </a:rPr>
              <a:t>），從金雞納樹分離出奎寧（金雞納霜）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二戰後，產生抗藥性。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en-US" altLang="zh-TW" sz="2400" b="1">
                <a:solidFill>
                  <a:srgbClr val="009900"/>
                </a:solidFill>
              </a:rPr>
              <a:t>1972</a:t>
            </a:r>
            <a:r>
              <a:rPr lang="zh-TW" altLang="en-US" sz="2400" b="1">
                <a:solidFill>
                  <a:srgbClr val="009900"/>
                </a:solidFill>
              </a:rPr>
              <a:t>年，中國屠呦呦發現青蒿素；</a:t>
            </a:r>
            <a:r>
              <a:rPr lang="en-US" altLang="zh-TW" sz="2400" b="1">
                <a:solidFill>
                  <a:srgbClr val="009900"/>
                </a:solidFill>
              </a:rPr>
              <a:t>2009</a:t>
            </a:r>
            <a:r>
              <a:rPr lang="zh-TW" altLang="en-US" sz="2400" b="1">
                <a:solidFill>
                  <a:srgbClr val="009900"/>
                </a:solidFill>
              </a:rPr>
              <a:t>年，產生抗藥性</a:t>
            </a:r>
            <a:endParaRPr lang="en-US" altLang="zh-TW" sz="2400" b="1">
              <a:solidFill>
                <a:srgbClr val="009900"/>
              </a:solidFill>
            </a:endParaRPr>
          </a:p>
          <a:p>
            <a:endParaRPr lang="zh-TW" altLang="en-US" sz="2400"/>
          </a:p>
        </p:txBody>
      </p:sp>
      <p:pic>
        <p:nvPicPr>
          <p:cNvPr id="20484" name="圖片 1">
            <a:extLst>
              <a:ext uri="{FF2B5EF4-FFF2-40B4-BE49-F238E27FC236}">
                <a16:creationId xmlns:a16="http://schemas.microsoft.com/office/drawing/2014/main" id="{1ED4F491-1A89-4DF9-A140-98F17E487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37063"/>
            <a:ext cx="4641850" cy="179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圖片 2">
            <a:extLst>
              <a:ext uri="{FF2B5EF4-FFF2-40B4-BE49-F238E27FC236}">
                <a16:creationId xmlns:a16="http://schemas.microsoft.com/office/drawing/2014/main" id="{CE2C44A1-6CF1-448D-A9CA-93D793993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4437063"/>
            <a:ext cx="2754313" cy="179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>
            <a:extLst>
              <a:ext uri="{FF2B5EF4-FFF2-40B4-BE49-F238E27FC236}">
                <a16:creationId xmlns:a16="http://schemas.microsoft.com/office/drawing/2014/main" id="{9ADDAC6E-E062-4B76-9080-9858A39C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親近自然</a:t>
            </a:r>
            <a:r>
              <a:rPr lang="en-US" altLang="zh-TW" sz="8800" b="1">
                <a:solidFill>
                  <a:srgbClr val="3333FF"/>
                </a:solidFill>
              </a:rPr>
              <a:t>-1</a:t>
            </a:r>
            <a:endParaRPr lang="zh-TW" altLang="en-US" sz="8800" b="1">
              <a:solidFill>
                <a:srgbClr val="3333FF"/>
              </a:solidFill>
            </a:endParaRPr>
          </a:p>
        </p:txBody>
      </p:sp>
      <p:sp>
        <p:nvSpPr>
          <p:cNvPr id="21507" name="內容版面配置區 2">
            <a:extLst>
              <a:ext uri="{FF2B5EF4-FFF2-40B4-BE49-F238E27FC236}">
                <a16:creationId xmlns:a16="http://schemas.microsoft.com/office/drawing/2014/main" id="{B273EBDB-8E7F-48BB-AB86-CB2E62B2A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5110163" cy="4114800"/>
          </a:xfrm>
        </p:spPr>
        <p:txBody>
          <a:bodyPr/>
          <a:lstStyle/>
          <a:p>
            <a:r>
              <a:rPr lang="zh-TW" altLang="en-US" sz="2400" b="1">
                <a:solidFill>
                  <a:srgbClr val="009900"/>
                </a:solidFill>
              </a:rPr>
              <a:t>美國作家倫敦（</a:t>
            </a:r>
            <a:r>
              <a:rPr lang="en-US" altLang="zh-TW" sz="2400" b="1">
                <a:solidFill>
                  <a:srgbClr val="009900"/>
                </a:solidFill>
              </a:rPr>
              <a:t>London</a:t>
            </a:r>
            <a:r>
              <a:rPr lang="zh-TW" altLang="en-US" sz="2400" b="1">
                <a:solidFill>
                  <a:srgbClr val="009900"/>
                </a:solidFill>
              </a:rPr>
              <a:t>）名著</a:t>
            </a:r>
            <a:r>
              <a:rPr lang="en-US" altLang="zh-TW" sz="2400" b="1">
                <a:solidFill>
                  <a:srgbClr val="009900"/>
                </a:solidFill>
              </a:rPr>
              <a:t>《</a:t>
            </a:r>
            <a:r>
              <a:rPr lang="zh-TW" altLang="en-US" sz="2400" b="1">
                <a:solidFill>
                  <a:srgbClr val="009900"/>
                </a:solidFill>
              </a:rPr>
              <a:t>原野的呼喚</a:t>
            </a:r>
            <a:r>
              <a:rPr lang="en-US" altLang="zh-TW" sz="2400" b="1">
                <a:solidFill>
                  <a:srgbClr val="009900"/>
                </a:solidFill>
              </a:rPr>
              <a:t>》</a:t>
            </a:r>
            <a:endParaRPr lang="en-US" altLang="zh-TW" sz="18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狗靜聽森林裡幽微的夢語，神秘的騷動－呼喚它回去的聲音。那聲音來自山狼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它感到一陣狂喜，頓悟終於回應那呼喚，在廣大原野裡，頂著無涯的天空自由奔馳</a:t>
            </a:r>
          </a:p>
        </p:txBody>
      </p:sp>
      <p:pic>
        <p:nvPicPr>
          <p:cNvPr id="21508" name="圖片 1">
            <a:extLst>
              <a:ext uri="{FF2B5EF4-FFF2-40B4-BE49-F238E27FC236}">
                <a16:creationId xmlns:a16="http://schemas.microsoft.com/office/drawing/2014/main" id="{14E5C809-9993-481D-9EA9-DA168196E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060575"/>
            <a:ext cx="219075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>
            <a:extLst>
              <a:ext uri="{FF2B5EF4-FFF2-40B4-BE49-F238E27FC236}">
                <a16:creationId xmlns:a16="http://schemas.microsoft.com/office/drawing/2014/main" id="{26A5C9E4-6532-4E3D-9FC6-38478E4D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099" name="內容版面配置區 2">
            <a:extLst>
              <a:ext uri="{FF2B5EF4-FFF2-40B4-BE49-F238E27FC236}">
                <a16:creationId xmlns:a16="http://schemas.microsoft.com/office/drawing/2014/main" id="{165404CA-C7C3-4DCD-9874-454C79772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00" name="圖片 2">
            <a:extLst>
              <a:ext uri="{FF2B5EF4-FFF2-40B4-BE49-F238E27FC236}">
                <a16:creationId xmlns:a16="http://schemas.microsoft.com/office/drawing/2014/main" id="{7175AF47-F969-4CEE-88AD-E9CC1D019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820863"/>
            <a:ext cx="3338512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圖片 3">
            <a:extLst>
              <a:ext uri="{FF2B5EF4-FFF2-40B4-BE49-F238E27FC236}">
                <a16:creationId xmlns:a16="http://schemas.microsoft.com/office/drawing/2014/main" id="{EDFA790E-E8A7-458E-9B60-5F6AE594A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8" y="1820863"/>
            <a:ext cx="3071812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>
            <a:extLst>
              <a:ext uri="{FF2B5EF4-FFF2-40B4-BE49-F238E27FC236}">
                <a16:creationId xmlns:a16="http://schemas.microsoft.com/office/drawing/2014/main" id="{DFA03E96-ED65-4035-BD90-1F4F79C7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親近自然</a:t>
            </a:r>
            <a:r>
              <a:rPr lang="en-US" altLang="zh-TW" sz="8800" b="1">
                <a:solidFill>
                  <a:srgbClr val="3333FF"/>
                </a:solidFill>
              </a:rPr>
              <a:t>-2</a:t>
            </a:r>
            <a:endParaRPr lang="zh-TW" altLang="en-US"/>
          </a:p>
        </p:txBody>
      </p:sp>
      <p:sp>
        <p:nvSpPr>
          <p:cNvPr id="22531" name="內容版面配置區 2">
            <a:extLst>
              <a:ext uri="{FF2B5EF4-FFF2-40B4-BE49-F238E27FC236}">
                <a16:creationId xmlns:a16="http://schemas.microsoft.com/office/drawing/2014/main" id="{31D9CA5A-D404-442B-AC59-26D3C8FF2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>
                <a:solidFill>
                  <a:srgbClr val="009900"/>
                </a:solidFill>
              </a:rPr>
              <a:t>1962</a:t>
            </a:r>
            <a:r>
              <a:rPr lang="zh-TW" altLang="en-US" sz="2400" b="1">
                <a:solidFill>
                  <a:srgbClr val="009900"/>
                </a:solidFill>
              </a:rPr>
              <a:t>年，美國卡遜（</a:t>
            </a:r>
            <a:r>
              <a:rPr lang="en-US" altLang="zh-TW" sz="2400" b="1">
                <a:solidFill>
                  <a:srgbClr val="009900"/>
                </a:solidFill>
              </a:rPr>
              <a:t>Carson</a:t>
            </a:r>
            <a:r>
              <a:rPr lang="zh-TW" altLang="en-US" sz="2400" b="1">
                <a:solidFill>
                  <a:srgbClr val="009900"/>
                </a:solidFill>
              </a:rPr>
              <a:t>）出書</a:t>
            </a:r>
            <a:r>
              <a:rPr lang="en-US" altLang="zh-TW" sz="2400" b="1">
                <a:solidFill>
                  <a:srgbClr val="009900"/>
                </a:solidFill>
              </a:rPr>
              <a:t>《</a:t>
            </a:r>
            <a:r>
              <a:rPr lang="zh-TW" altLang="en-US" sz="2400" b="1">
                <a:solidFill>
                  <a:srgbClr val="009900"/>
                </a:solidFill>
              </a:rPr>
              <a:t>寂靜的春天</a:t>
            </a:r>
            <a:r>
              <a:rPr lang="en-US" altLang="zh-TW" sz="2400" b="1">
                <a:solidFill>
                  <a:srgbClr val="009900"/>
                </a:solidFill>
              </a:rPr>
              <a:t>》</a:t>
            </a:r>
            <a:r>
              <a:rPr lang="zh-TW" altLang="en-US" sz="2400" b="1">
                <a:solidFill>
                  <a:srgbClr val="009900"/>
                </a:solidFill>
              </a:rPr>
              <a:t>，質疑諸如</a:t>
            </a:r>
            <a:r>
              <a:rPr lang="en-US" altLang="zh-TW" sz="2400" b="1">
                <a:solidFill>
                  <a:srgbClr val="009900"/>
                </a:solidFill>
              </a:rPr>
              <a:t>DDT</a:t>
            </a:r>
            <a:r>
              <a:rPr lang="zh-TW" altLang="en-US" sz="2400" b="1">
                <a:solidFill>
                  <a:srgbClr val="009900"/>
                </a:solidFill>
              </a:rPr>
              <a:t>等化學品可能污染生態或致癌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美國於</a:t>
            </a:r>
            <a:r>
              <a:rPr lang="en-US" altLang="zh-TW" sz="2400" b="1">
                <a:solidFill>
                  <a:srgbClr val="009900"/>
                </a:solidFill>
              </a:rPr>
              <a:t>1970</a:t>
            </a:r>
            <a:r>
              <a:rPr lang="zh-TW" altLang="en-US" sz="2400" b="1">
                <a:solidFill>
                  <a:srgbClr val="009900"/>
                </a:solidFill>
              </a:rPr>
              <a:t>年成立環保署、</a:t>
            </a:r>
            <a:r>
              <a:rPr lang="en-US" altLang="zh-TW" sz="2400" b="1">
                <a:solidFill>
                  <a:srgbClr val="009900"/>
                </a:solidFill>
              </a:rPr>
              <a:t>1972</a:t>
            </a:r>
            <a:r>
              <a:rPr lang="zh-TW" altLang="en-US" sz="2400" b="1">
                <a:solidFill>
                  <a:srgbClr val="009900"/>
                </a:solidFill>
              </a:rPr>
              <a:t>年禁</a:t>
            </a:r>
            <a:r>
              <a:rPr lang="en-US" altLang="zh-TW" sz="2400" b="1">
                <a:solidFill>
                  <a:srgbClr val="009900"/>
                </a:solidFill>
              </a:rPr>
              <a:t>DDT</a:t>
            </a:r>
            <a:r>
              <a:rPr lang="zh-TW" altLang="en-US" sz="2400" b="1">
                <a:solidFill>
                  <a:srgbClr val="009900"/>
                </a:solidFill>
              </a:rPr>
              <a:t>農業用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該書喚醒環境意識：成立綠色和平和地球之友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en-US" altLang="zh-TW" sz="2400" b="1">
                <a:solidFill>
                  <a:srgbClr val="009900"/>
                </a:solidFill>
              </a:rPr>
              <a:t>1970</a:t>
            </a:r>
            <a:r>
              <a:rPr lang="zh-TW" altLang="en-US" sz="2400" b="1">
                <a:solidFill>
                  <a:srgbClr val="009900"/>
                </a:solidFill>
              </a:rPr>
              <a:t>年</a:t>
            </a:r>
            <a:r>
              <a:rPr lang="en-US" altLang="zh-TW" sz="2400" b="1">
                <a:solidFill>
                  <a:srgbClr val="009900"/>
                </a:solidFill>
              </a:rPr>
              <a:t>3</a:t>
            </a:r>
            <a:r>
              <a:rPr lang="zh-TW" altLang="en-US" sz="2400" b="1">
                <a:solidFill>
                  <a:srgbClr val="009900"/>
                </a:solidFill>
              </a:rPr>
              <a:t>月</a:t>
            </a:r>
            <a:r>
              <a:rPr lang="en-US" altLang="zh-TW" sz="2400" b="1">
                <a:solidFill>
                  <a:srgbClr val="009900"/>
                </a:solidFill>
              </a:rPr>
              <a:t>21</a:t>
            </a:r>
            <a:r>
              <a:rPr lang="zh-TW" altLang="en-US" sz="2400" b="1">
                <a:solidFill>
                  <a:srgbClr val="009900"/>
                </a:solidFill>
              </a:rPr>
              <a:t>日，「地球日」（</a:t>
            </a:r>
            <a:r>
              <a:rPr lang="en-US" altLang="zh-TW" sz="2400" b="1">
                <a:solidFill>
                  <a:srgbClr val="009900"/>
                </a:solidFill>
              </a:rPr>
              <a:t>Earth Day</a:t>
            </a:r>
            <a:r>
              <a:rPr lang="zh-TW" altLang="en-US" sz="2400" b="1">
                <a:solidFill>
                  <a:srgbClr val="009900"/>
                </a:solidFill>
              </a:rPr>
              <a:t>）誕生</a:t>
            </a:r>
          </a:p>
        </p:txBody>
      </p:sp>
      <p:pic>
        <p:nvPicPr>
          <p:cNvPr id="22532" name="圖片 1">
            <a:extLst>
              <a:ext uri="{FF2B5EF4-FFF2-40B4-BE49-F238E27FC236}">
                <a16:creationId xmlns:a16="http://schemas.microsoft.com/office/drawing/2014/main" id="{DD57419B-979B-4AAA-92AF-DDA9E25BA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292600"/>
            <a:ext cx="3416300" cy="224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圖片 2">
            <a:extLst>
              <a:ext uri="{FF2B5EF4-FFF2-40B4-BE49-F238E27FC236}">
                <a16:creationId xmlns:a16="http://schemas.microsoft.com/office/drawing/2014/main" id="{F9A44CE1-0955-404D-9D31-FD7490529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4295775"/>
            <a:ext cx="3735388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>
            <a:extLst>
              <a:ext uri="{FF2B5EF4-FFF2-40B4-BE49-F238E27FC236}">
                <a16:creationId xmlns:a16="http://schemas.microsoft.com/office/drawing/2014/main" id="{119774AA-9871-491C-8659-7E60C9D3B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親近自然</a:t>
            </a:r>
            <a:r>
              <a:rPr lang="en-US" altLang="zh-TW" sz="8800" b="1">
                <a:solidFill>
                  <a:srgbClr val="3333FF"/>
                </a:solidFill>
              </a:rPr>
              <a:t>-3</a:t>
            </a:r>
            <a:r>
              <a:rPr lang="zh-TW" altLang="en-US" sz="2400" b="1"/>
              <a:t>大自然的黑暗面</a:t>
            </a:r>
          </a:p>
        </p:txBody>
      </p:sp>
      <p:sp>
        <p:nvSpPr>
          <p:cNvPr id="23555" name="內容版面配置區 2">
            <a:extLst>
              <a:ext uri="{FF2B5EF4-FFF2-40B4-BE49-F238E27FC236}">
                <a16:creationId xmlns:a16="http://schemas.microsoft.com/office/drawing/2014/main" id="{701B2950-F772-42A3-8E44-EC8379472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1">
                <a:solidFill>
                  <a:srgbClr val="009900"/>
                </a:solidFill>
              </a:rPr>
              <a:t>菜園裡粉蝶飛舞美麗動人，但其幼蟲（蝶蛾害蟲）啃食農民辛苦操勞的作物。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優雅美麗的燕八哥懶得建立自己的巢或照顧自己的孩子，而在其他鳥類的巢中產卵，往往會導致其他雛鳥的死亡。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非洲草原上「風吹草低見牛羊」，何等詩情畫意，但充斥諸多殺戮。海浪優雅，但是海嘯捲走戲浪者。</a:t>
            </a:r>
          </a:p>
        </p:txBody>
      </p:sp>
      <p:pic>
        <p:nvPicPr>
          <p:cNvPr id="23556" name="圖片 1">
            <a:extLst>
              <a:ext uri="{FF2B5EF4-FFF2-40B4-BE49-F238E27FC236}">
                <a16:creationId xmlns:a16="http://schemas.microsoft.com/office/drawing/2014/main" id="{57E2FE4F-405D-44AA-A83E-C269606D9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4941888"/>
            <a:ext cx="2003425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圖片 2">
            <a:extLst>
              <a:ext uri="{FF2B5EF4-FFF2-40B4-BE49-F238E27FC236}">
                <a16:creationId xmlns:a16="http://schemas.microsoft.com/office/drawing/2014/main" id="{6C2A1952-92C1-493B-BD50-07B968E66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4941888"/>
            <a:ext cx="3375025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圖片 3">
            <a:extLst>
              <a:ext uri="{FF2B5EF4-FFF2-40B4-BE49-F238E27FC236}">
                <a16:creationId xmlns:a16="http://schemas.microsoft.com/office/drawing/2014/main" id="{39704184-1115-47F1-8483-975642543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4941888"/>
            <a:ext cx="29527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>
            <a:extLst>
              <a:ext uri="{FF2B5EF4-FFF2-40B4-BE49-F238E27FC236}">
                <a16:creationId xmlns:a16="http://schemas.microsoft.com/office/drawing/2014/main" id="{C5B7172C-9FE5-4F2C-A025-0A654F80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親近自然</a:t>
            </a:r>
            <a:r>
              <a:rPr lang="en-US" altLang="zh-TW" sz="8800" b="1">
                <a:solidFill>
                  <a:srgbClr val="3333FF"/>
                </a:solidFill>
              </a:rPr>
              <a:t>-4</a:t>
            </a:r>
            <a:endParaRPr lang="zh-TW" altLang="en-US"/>
          </a:p>
        </p:txBody>
      </p:sp>
      <p:sp>
        <p:nvSpPr>
          <p:cNvPr id="24579" name="內容版面配置區 2">
            <a:extLst>
              <a:ext uri="{FF2B5EF4-FFF2-40B4-BE49-F238E27FC236}">
                <a16:creationId xmlns:a16="http://schemas.microsoft.com/office/drawing/2014/main" id="{6C1BF2FF-0584-4683-9B68-19A183C42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009900"/>
                </a:solidFill>
              </a:rPr>
              <a:t>2004</a:t>
            </a:r>
            <a:r>
              <a:rPr lang="zh-TW" altLang="en-US" b="1">
                <a:solidFill>
                  <a:srgbClr val="009900"/>
                </a:solidFill>
              </a:rPr>
              <a:t>年世界地球日，美國聖地牙哥強調「歡迎所有物種參加」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瘧蚊？毒蛇、愛滋病毒、</a:t>
            </a:r>
            <a:r>
              <a:rPr lang="en-US" altLang="zh-TW" b="1">
                <a:solidFill>
                  <a:srgbClr val="009900"/>
                </a:solidFill>
              </a:rPr>
              <a:t>SARS</a:t>
            </a:r>
            <a:r>
              <a:rPr lang="zh-TW" altLang="en-US" b="1">
                <a:solidFill>
                  <a:srgbClr val="009900"/>
                </a:solidFill>
              </a:rPr>
              <a:t>病毒呢？貓和老鼠同時參加嗎？</a:t>
            </a:r>
          </a:p>
        </p:txBody>
      </p:sp>
      <p:pic>
        <p:nvPicPr>
          <p:cNvPr id="24580" name="圖片 1">
            <a:extLst>
              <a:ext uri="{FF2B5EF4-FFF2-40B4-BE49-F238E27FC236}">
                <a16:creationId xmlns:a16="http://schemas.microsoft.com/office/drawing/2014/main" id="{1A731CC0-2C8A-4F46-98FF-02BBF14C3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4376738"/>
            <a:ext cx="51244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>
            <a:extLst>
              <a:ext uri="{FF2B5EF4-FFF2-40B4-BE49-F238E27FC236}">
                <a16:creationId xmlns:a16="http://schemas.microsoft.com/office/drawing/2014/main" id="{17288E13-6D21-4966-B906-CB5911C5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親近自然</a:t>
            </a:r>
            <a:r>
              <a:rPr lang="en-US" altLang="zh-TW" sz="8800" b="1">
                <a:solidFill>
                  <a:srgbClr val="3333FF"/>
                </a:solidFill>
              </a:rPr>
              <a:t>-5</a:t>
            </a:r>
            <a:r>
              <a:rPr lang="zh-TW" altLang="en-US" b="1"/>
              <a:t>食物鏈</a:t>
            </a:r>
          </a:p>
        </p:txBody>
      </p:sp>
      <p:sp>
        <p:nvSpPr>
          <p:cNvPr id="25603" name="內容版面配置區 2">
            <a:extLst>
              <a:ext uri="{FF2B5EF4-FFF2-40B4-BE49-F238E27FC236}">
                <a16:creationId xmlns:a16="http://schemas.microsoft.com/office/drawing/2014/main" id="{83BCB279-46D1-421C-A393-B28C647CC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求生的意志應是生物的特性，但所有生物構成的大家族，明示靠犧牲家族份子，以獲得營養而存活（食物鏈）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人類反抗瘧疾原蟲而消滅它們時，是正當地維護生命（人類）呢？或是殘酷地殺害生命（瘧疾原蟲）呢？</a:t>
            </a:r>
          </a:p>
        </p:txBody>
      </p:sp>
      <p:pic>
        <p:nvPicPr>
          <p:cNvPr id="25604" name="圖片 1">
            <a:extLst>
              <a:ext uri="{FF2B5EF4-FFF2-40B4-BE49-F238E27FC236}">
                <a16:creationId xmlns:a16="http://schemas.microsoft.com/office/drawing/2014/main" id="{E7D9C4D1-BAB6-4BC2-84A0-A213DF93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937125"/>
            <a:ext cx="252095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圖片 2">
            <a:extLst>
              <a:ext uri="{FF2B5EF4-FFF2-40B4-BE49-F238E27FC236}">
                <a16:creationId xmlns:a16="http://schemas.microsoft.com/office/drawing/2014/main" id="{3ACDCCCB-C401-4139-BCD6-D98E52AB2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4945063"/>
            <a:ext cx="2376487" cy="156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>
            <a:extLst>
              <a:ext uri="{FF2B5EF4-FFF2-40B4-BE49-F238E27FC236}">
                <a16:creationId xmlns:a16="http://schemas.microsoft.com/office/drawing/2014/main" id="{9F9AF3E4-F300-4132-AABC-DDD9E1CEE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19138"/>
          </a:xfrm>
        </p:spPr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親近自然</a:t>
            </a:r>
            <a:r>
              <a:rPr lang="en-US" altLang="zh-TW" sz="8800" b="1">
                <a:solidFill>
                  <a:srgbClr val="3333FF"/>
                </a:solidFill>
              </a:rPr>
              <a:t>-6</a:t>
            </a:r>
            <a:r>
              <a:rPr lang="zh-TW" altLang="en-US" sz="2400" b="1"/>
              <a:t>公有的悲劇</a:t>
            </a:r>
          </a:p>
        </p:txBody>
      </p:sp>
      <p:sp>
        <p:nvSpPr>
          <p:cNvPr id="26627" name="內容版面配置區 2">
            <a:extLst>
              <a:ext uri="{FF2B5EF4-FFF2-40B4-BE49-F238E27FC236}">
                <a16:creationId xmlns:a16="http://schemas.microsoft.com/office/drawing/2014/main" id="{03D77708-CCDE-4FCD-B961-79CE2CCF2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57338"/>
            <a:ext cx="7772400" cy="4538662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有限的資源註定因自由進用和不受限的要求而被過度剝削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空氣與海魚等公有資源，會被剝奪或污染，造成共有的損失。當今的大難題是人口的成長和地球資源的使用</a:t>
            </a:r>
            <a:endParaRPr lang="en-US" altLang="zh-TW" b="1">
              <a:solidFill>
                <a:srgbClr val="009900"/>
              </a:solidFill>
            </a:endParaRPr>
          </a:p>
          <a:p>
            <a:pPr algn="r">
              <a:buFontTx/>
              <a:buNone/>
            </a:pPr>
            <a:r>
              <a:rPr lang="en-US" altLang="zh-TW" sz="1600" b="1"/>
              <a:t>------ 1968</a:t>
            </a:r>
            <a:r>
              <a:rPr lang="zh-TW" altLang="en-US" sz="1600" b="1"/>
              <a:t>年美國生態學家哈丁（</a:t>
            </a:r>
            <a:r>
              <a:rPr lang="en-US" altLang="zh-TW" sz="1600" b="1"/>
              <a:t>Garret Hardin</a:t>
            </a:r>
            <a:r>
              <a:rPr lang="zh-TW" altLang="en-US" sz="1600" b="1"/>
              <a:t>）、</a:t>
            </a:r>
            <a:r>
              <a:rPr lang="en-US" altLang="zh-TW" sz="1600" b="1"/>
              <a:t>《</a:t>
            </a:r>
            <a:r>
              <a:rPr lang="zh-TW" altLang="en-US" sz="1600" b="1"/>
              <a:t>科學</a:t>
            </a:r>
            <a:r>
              <a:rPr lang="en-US" altLang="zh-TW" sz="1600" b="1"/>
              <a:t>》</a:t>
            </a:r>
            <a:r>
              <a:rPr lang="zh-TW" altLang="en-US" sz="1600" b="1"/>
              <a:t>期刊</a:t>
            </a:r>
          </a:p>
        </p:txBody>
      </p:sp>
      <p:pic>
        <p:nvPicPr>
          <p:cNvPr id="26628" name="圖片 1">
            <a:extLst>
              <a:ext uri="{FF2B5EF4-FFF2-40B4-BE49-F238E27FC236}">
                <a16:creationId xmlns:a16="http://schemas.microsoft.com/office/drawing/2014/main" id="{67CA6DB5-28E7-4358-96F3-4FE9E125B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4652963"/>
            <a:ext cx="2681287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圖片 2">
            <a:extLst>
              <a:ext uri="{FF2B5EF4-FFF2-40B4-BE49-F238E27FC236}">
                <a16:creationId xmlns:a16="http://schemas.microsoft.com/office/drawing/2014/main" id="{4892E0EF-0708-4AEB-877F-A9AC604CB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4652963"/>
            <a:ext cx="2862262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>
            <a:extLst>
              <a:ext uri="{FF2B5EF4-FFF2-40B4-BE49-F238E27FC236}">
                <a16:creationId xmlns:a16="http://schemas.microsoft.com/office/drawing/2014/main" id="{3B81AF98-1F3B-40E5-AA31-30100490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開創與傳承</a:t>
            </a:r>
            <a:r>
              <a:rPr lang="en-US" altLang="zh-TW" sz="8800" b="1">
                <a:solidFill>
                  <a:srgbClr val="3333FF"/>
                </a:solidFill>
              </a:rPr>
              <a:t>-1</a:t>
            </a:r>
            <a:r>
              <a:rPr lang="zh-TW" altLang="en-US" sz="1400" b="1">
                <a:solidFill>
                  <a:srgbClr val="3333FF"/>
                </a:solidFill>
              </a:rPr>
              <a:t>雅努斯假說</a:t>
            </a:r>
          </a:p>
        </p:txBody>
      </p:sp>
      <p:sp>
        <p:nvSpPr>
          <p:cNvPr id="27651" name="內容版面配置區 2">
            <a:extLst>
              <a:ext uri="{FF2B5EF4-FFF2-40B4-BE49-F238E27FC236}">
                <a16:creationId xmlns:a16="http://schemas.microsoft.com/office/drawing/2014/main" id="{C58C2D2C-9368-4DD5-8A5F-BCE4E7278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羅馬神話的雙面神，具有前後兩面孔，象徵「開始」。地球的未來？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羅馬士兵出征時，都要從雅努斯拱門下穿過。兩面神看向未來和過去。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後來歐洲各國的凱旋門形式都是由此而來</a:t>
            </a:r>
          </a:p>
        </p:txBody>
      </p:sp>
      <p:pic>
        <p:nvPicPr>
          <p:cNvPr id="27652" name="圖片 1">
            <a:extLst>
              <a:ext uri="{FF2B5EF4-FFF2-40B4-BE49-F238E27FC236}">
                <a16:creationId xmlns:a16="http://schemas.microsoft.com/office/drawing/2014/main" id="{D2E9B993-3773-4995-B0E5-528759CEB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4471988"/>
            <a:ext cx="379888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圖片 2">
            <a:extLst>
              <a:ext uri="{FF2B5EF4-FFF2-40B4-BE49-F238E27FC236}">
                <a16:creationId xmlns:a16="http://schemas.microsoft.com/office/drawing/2014/main" id="{A4B3C192-5127-4E3A-841C-7E49E8273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4471988"/>
            <a:ext cx="251936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>
            <a:extLst>
              <a:ext uri="{FF2B5EF4-FFF2-40B4-BE49-F238E27FC236}">
                <a16:creationId xmlns:a16="http://schemas.microsoft.com/office/drawing/2014/main" id="{F1AFBC2F-3820-4919-ABD7-E7806F485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58813"/>
          </a:xfrm>
        </p:spPr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開創與傳承</a:t>
            </a:r>
            <a:r>
              <a:rPr lang="en-US" altLang="zh-TW" sz="8800" b="1">
                <a:solidFill>
                  <a:srgbClr val="3333FF"/>
                </a:solidFill>
              </a:rPr>
              <a:t>-2</a:t>
            </a:r>
            <a:endParaRPr lang="zh-TW" altLang="en-US" sz="8800" b="1">
              <a:solidFill>
                <a:srgbClr val="3333FF"/>
              </a:solidFill>
            </a:endParaRPr>
          </a:p>
        </p:txBody>
      </p:sp>
      <p:sp>
        <p:nvSpPr>
          <p:cNvPr id="28675" name="內容版面配置區 2">
            <a:extLst>
              <a:ext uri="{FF2B5EF4-FFF2-40B4-BE49-F238E27FC236}">
                <a16:creationId xmlns:a16="http://schemas.microsoft.com/office/drawing/2014/main" id="{2A8DDEED-C2E3-47C7-952A-7CFBCDDA1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57338"/>
            <a:ext cx="7772400" cy="4538662"/>
          </a:xfrm>
        </p:spPr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德裔美籍德爾布呂克（</a:t>
            </a:r>
            <a:r>
              <a:rPr lang="en-US" altLang="zh-TW" sz="2800" b="1">
                <a:solidFill>
                  <a:srgbClr val="009900"/>
                </a:solidFill>
              </a:rPr>
              <a:t>Delbrück</a:t>
            </a:r>
            <a:r>
              <a:rPr lang="zh-TW" altLang="en-US" sz="2800" b="1">
                <a:solidFill>
                  <a:srgbClr val="009900"/>
                </a:solidFill>
              </a:rPr>
              <a:t>，</a:t>
            </a:r>
            <a:r>
              <a:rPr lang="en-US" altLang="zh-TW" sz="2800" b="1">
                <a:solidFill>
                  <a:srgbClr val="009900"/>
                </a:solidFill>
              </a:rPr>
              <a:t>1969</a:t>
            </a:r>
            <a:r>
              <a:rPr lang="zh-TW" altLang="en-US" sz="2800" b="1">
                <a:solidFill>
                  <a:srgbClr val="009900"/>
                </a:solidFill>
              </a:rPr>
              <a:t>年諾貝爾生醫獎得主），從物理學轉向生物學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刺激德國物理學家薛丁格（</a:t>
            </a:r>
            <a:r>
              <a:rPr lang="en-US" altLang="zh-TW" sz="2800" b="1">
                <a:solidFill>
                  <a:srgbClr val="009900"/>
                </a:solidFill>
              </a:rPr>
              <a:t>Schrödinger</a:t>
            </a:r>
            <a:r>
              <a:rPr lang="zh-TW" altLang="en-US" sz="2800" b="1">
                <a:solidFill>
                  <a:srgbClr val="009900"/>
                </a:solidFill>
              </a:rPr>
              <a:t>，</a:t>
            </a:r>
            <a:r>
              <a:rPr lang="en-US" altLang="zh-TW" sz="2800" b="1">
                <a:solidFill>
                  <a:srgbClr val="009900"/>
                </a:solidFill>
              </a:rPr>
              <a:t>1933</a:t>
            </a:r>
            <a:r>
              <a:rPr lang="zh-TW" altLang="en-US" sz="2800" b="1">
                <a:solidFill>
                  <a:srgbClr val="009900"/>
                </a:solidFill>
              </a:rPr>
              <a:t>年諾貝爾物理學獎得主），</a:t>
            </a:r>
            <a:r>
              <a:rPr lang="en-US" altLang="zh-TW" sz="2800" b="1">
                <a:solidFill>
                  <a:srgbClr val="009900"/>
                </a:solidFill>
              </a:rPr>
              <a:t>1944</a:t>
            </a:r>
            <a:r>
              <a:rPr lang="zh-TW" altLang="en-US" sz="2800" b="1">
                <a:solidFill>
                  <a:srgbClr val="009900"/>
                </a:solidFill>
              </a:rPr>
              <a:t>年出</a:t>
            </a:r>
            <a:r>
              <a:rPr lang="en-US" altLang="zh-TW" sz="2800" b="1">
                <a:solidFill>
                  <a:srgbClr val="009900"/>
                </a:solidFill>
              </a:rPr>
              <a:t>《</a:t>
            </a:r>
            <a:r>
              <a:rPr lang="zh-TW" altLang="en-US" sz="2800" b="1">
                <a:solidFill>
                  <a:srgbClr val="009900"/>
                </a:solidFill>
              </a:rPr>
              <a:t>生命是什麼？</a:t>
            </a:r>
            <a:r>
              <a:rPr lang="en-US" altLang="zh-TW" sz="2800" b="1">
                <a:solidFill>
                  <a:srgbClr val="009900"/>
                </a:solidFill>
              </a:rPr>
              <a:t>》</a:t>
            </a:r>
            <a:r>
              <a:rPr lang="zh-TW" altLang="en-US" sz="2800" b="1">
                <a:solidFill>
                  <a:srgbClr val="009900"/>
                </a:solidFill>
              </a:rPr>
              <a:t>；影響華生（</a:t>
            </a:r>
            <a:r>
              <a:rPr lang="en-US" altLang="zh-TW" sz="2800" b="1">
                <a:solidFill>
                  <a:srgbClr val="009900"/>
                </a:solidFill>
              </a:rPr>
              <a:t>1962</a:t>
            </a:r>
            <a:r>
              <a:rPr lang="zh-TW" altLang="en-US" sz="2800" b="1">
                <a:solidFill>
                  <a:srgbClr val="009900"/>
                </a:solidFill>
              </a:rPr>
              <a:t>年諾貝爾醫學獎得主）轉向</a:t>
            </a:r>
            <a:r>
              <a:rPr lang="en-US" altLang="zh-TW" sz="2800" b="1">
                <a:solidFill>
                  <a:srgbClr val="009900"/>
                </a:solidFill>
              </a:rPr>
              <a:t>DNA</a:t>
            </a:r>
            <a:endParaRPr lang="zh-TW" altLang="en-US" sz="2800" b="1">
              <a:solidFill>
                <a:srgbClr val="009900"/>
              </a:solidFill>
            </a:endParaRPr>
          </a:p>
        </p:txBody>
      </p:sp>
      <p:pic>
        <p:nvPicPr>
          <p:cNvPr id="28676" name="圖片 1">
            <a:extLst>
              <a:ext uri="{FF2B5EF4-FFF2-40B4-BE49-F238E27FC236}">
                <a16:creationId xmlns:a16="http://schemas.microsoft.com/office/drawing/2014/main" id="{8B05714D-EEB7-4A9F-862C-268B682D2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963988"/>
            <a:ext cx="3376613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圖片 2">
            <a:extLst>
              <a:ext uri="{FF2B5EF4-FFF2-40B4-BE49-F238E27FC236}">
                <a16:creationId xmlns:a16="http://schemas.microsoft.com/office/drawing/2014/main" id="{99101924-D8E9-4448-9EC0-E459871D4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4629150"/>
            <a:ext cx="2449512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圖片 3">
            <a:extLst>
              <a:ext uri="{FF2B5EF4-FFF2-40B4-BE49-F238E27FC236}">
                <a16:creationId xmlns:a16="http://schemas.microsoft.com/office/drawing/2014/main" id="{5FA96661-8549-4D1A-B991-C518139FF2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5153025"/>
            <a:ext cx="1350963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文字方塊 4">
            <a:extLst>
              <a:ext uri="{FF2B5EF4-FFF2-40B4-BE49-F238E27FC236}">
                <a16:creationId xmlns:a16="http://schemas.microsoft.com/office/drawing/2014/main" id="{5F5D2E73-D781-4751-AE3C-234A37CAC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463" y="6378575"/>
            <a:ext cx="27368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zh-TW" sz="1200" b="1"/>
              <a:t>吸量管是我的單簧管</a:t>
            </a:r>
            <a:endParaRPr lang="zh-TW" altLang="zh-TW"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 1">
            <a:extLst>
              <a:ext uri="{FF2B5EF4-FFF2-40B4-BE49-F238E27FC236}">
                <a16:creationId xmlns:a16="http://schemas.microsoft.com/office/drawing/2014/main" id="{4B8BC387-7B81-4453-B79F-31AC4CC4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開創與傳承</a:t>
            </a:r>
            <a:r>
              <a:rPr lang="en-US" altLang="zh-TW" sz="8800" b="1">
                <a:solidFill>
                  <a:srgbClr val="3333FF"/>
                </a:solidFill>
              </a:rPr>
              <a:t>-3</a:t>
            </a:r>
            <a:endParaRPr lang="zh-TW" altLang="en-US"/>
          </a:p>
        </p:txBody>
      </p:sp>
      <p:sp>
        <p:nvSpPr>
          <p:cNvPr id="30723" name="內容版面配置區 2">
            <a:extLst>
              <a:ext uri="{FF2B5EF4-FFF2-40B4-BE49-F238E27FC236}">
                <a16:creationId xmlns:a16="http://schemas.microsoft.com/office/drawing/2014/main" id="{269D9CC8-2C91-4FD1-A5BF-C29646DE1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「描述」生物學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華生和克里克揭示</a:t>
            </a:r>
            <a:r>
              <a:rPr lang="en-US" altLang="zh-TW" b="1">
                <a:solidFill>
                  <a:srgbClr val="009900"/>
                </a:solidFill>
              </a:rPr>
              <a:t>DNA</a:t>
            </a:r>
            <a:r>
              <a:rPr lang="zh-TW" altLang="en-US" b="1">
                <a:solidFill>
                  <a:srgbClr val="009900"/>
                </a:solidFill>
              </a:rPr>
              <a:t>分子結構，生物學進入分子生物學世界，分子層次研究生命本質：生命是物理與化學作用</a:t>
            </a:r>
          </a:p>
        </p:txBody>
      </p:sp>
      <p:pic>
        <p:nvPicPr>
          <p:cNvPr id="30724" name="圖片 1">
            <a:extLst>
              <a:ext uri="{FF2B5EF4-FFF2-40B4-BE49-F238E27FC236}">
                <a16:creationId xmlns:a16="http://schemas.microsoft.com/office/drawing/2014/main" id="{34D3D8EE-3428-42AC-9810-8A9F0735C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8" y="4221163"/>
            <a:ext cx="2819400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圖片 2">
            <a:extLst>
              <a:ext uri="{FF2B5EF4-FFF2-40B4-BE49-F238E27FC236}">
                <a16:creationId xmlns:a16="http://schemas.microsoft.com/office/drawing/2014/main" id="{652F10FE-3FC6-4602-8293-399FA8AA3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221163"/>
            <a:ext cx="2184400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DDC37D28-43CE-4733-9138-26115D1F9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開創與傳承</a:t>
            </a:r>
            <a:r>
              <a:rPr lang="en-US" altLang="zh-TW" sz="8800" b="1">
                <a:solidFill>
                  <a:srgbClr val="3333FF"/>
                </a:solidFill>
              </a:rPr>
              <a:t>-4</a:t>
            </a:r>
            <a:endParaRPr lang="zh-TW" altLang="en-US" sz="2400" b="1">
              <a:solidFill>
                <a:srgbClr val="3333FF"/>
              </a:solidFill>
            </a:endParaRPr>
          </a:p>
        </p:txBody>
      </p:sp>
      <p:sp>
        <p:nvSpPr>
          <p:cNvPr id="31747" name="內容版面配置區 2">
            <a:extLst>
              <a:ext uri="{FF2B5EF4-FFF2-40B4-BE49-F238E27FC236}">
                <a16:creationId xmlns:a16="http://schemas.microsoft.com/office/drawing/2014/main" id="{DC50ACFC-DEE4-4256-908A-EF30F1C8D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1">
                <a:solidFill>
                  <a:srgbClr val="009900"/>
                </a:solidFill>
              </a:rPr>
              <a:t>之前，物質科學的兩支柱（物理和化學），對生物學中心的遺傳學幾乎使不上力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分子生物學證明生物學也不過是穿著時髦而已，骨子裡頭還是物理和化學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分子生物學掀開生物的迷紗，將生物學和物理及化學統一。生物生理活動依賴體中的資訊（</a:t>
            </a:r>
            <a:r>
              <a:rPr lang="en-US" altLang="zh-TW" sz="2400" b="1">
                <a:solidFill>
                  <a:srgbClr val="009900"/>
                </a:solidFill>
              </a:rPr>
              <a:t>DNA…</a:t>
            </a:r>
            <a:r>
              <a:rPr lang="zh-TW" altLang="en-US" sz="2400" b="1">
                <a:solidFill>
                  <a:srgbClr val="009900"/>
                </a:solidFill>
              </a:rPr>
              <a:t>）指導</a:t>
            </a:r>
          </a:p>
        </p:txBody>
      </p:sp>
      <p:pic>
        <p:nvPicPr>
          <p:cNvPr id="31748" name="圖片 1">
            <a:extLst>
              <a:ext uri="{FF2B5EF4-FFF2-40B4-BE49-F238E27FC236}">
                <a16:creationId xmlns:a16="http://schemas.microsoft.com/office/drawing/2014/main" id="{414D4E5F-A63B-4A85-AB4B-DDF26AE1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4581525"/>
            <a:ext cx="3332163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>
            <a:extLst>
              <a:ext uri="{FF2B5EF4-FFF2-40B4-BE49-F238E27FC236}">
                <a16:creationId xmlns:a16="http://schemas.microsoft.com/office/drawing/2014/main" id="{6BEA6D30-2A52-40E8-9C20-CDC73B9D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開創與傳承</a:t>
            </a:r>
            <a:r>
              <a:rPr lang="en-US" altLang="zh-TW" sz="8800" b="1">
                <a:solidFill>
                  <a:srgbClr val="3333FF"/>
                </a:solidFill>
              </a:rPr>
              <a:t>-5</a:t>
            </a:r>
            <a:endParaRPr lang="zh-TW" altLang="en-US"/>
          </a:p>
        </p:txBody>
      </p:sp>
      <p:sp>
        <p:nvSpPr>
          <p:cNvPr id="32771" name="內容版面配置區 2">
            <a:extLst>
              <a:ext uri="{FF2B5EF4-FFF2-40B4-BE49-F238E27FC236}">
                <a16:creationId xmlns:a16="http://schemas.microsoft.com/office/drawing/2014/main" id="{A6E20ECD-83B0-4AE0-B08C-1DF4203D5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1">
                <a:solidFill>
                  <a:srgbClr val="009900"/>
                </a:solidFill>
              </a:rPr>
              <a:t>2002</a:t>
            </a:r>
            <a:r>
              <a:rPr lang="zh-TW" altLang="en-US" sz="2800" b="1">
                <a:solidFill>
                  <a:srgbClr val="009900"/>
                </a:solidFill>
              </a:rPr>
              <a:t>年，美國威莫（</a:t>
            </a:r>
            <a:r>
              <a:rPr lang="en-US" altLang="zh-TW" sz="2800" b="1">
                <a:solidFill>
                  <a:srgbClr val="009900"/>
                </a:solidFill>
              </a:rPr>
              <a:t>Wimmer</a:t>
            </a:r>
            <a:r>
              <a:rPr lang="zh-TW" altLang="en-US" sz="2800" b="1">
                <a:solidFill>
                  <a:srgbClr val="009900"/>
                </a:solidFill>
              </a:rPr>
              <a:t>）在試管中，依小兒麻痺症病毒的基因序列</a:t>
            </a:r>
            <a:r>
              <a:rPr lang="en-US" altLang="zh-TW" sz="2800" b="1">
                <a:solidFill>
                  <a:srgbClr val="009900"/>
                </a:solidFill>
              </a:rPr>
              <a:t>7741</a:t>
            </a:r>
            <a:r>
              <a:rPr lang="zh-TW" altLang="en-US" sz="2800" b="1">
                <a:solidFill>
                  <a:srgbClr val="009900"/>
                </a:solidFill>
              </a:rPr>
              <a:t>個鹼基而合成該病毒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如天然正常病毒般感染老鼠細胞，也成功地繁衍。威莫團隊將無生命活性的化學物，以化學合成方法合成生命</a:t>
            </a:r>
          </a:p>
        </p:txBody>
      </p:sp>
      <p:pic>
        <p:nvPicPr>
          <p:cNvPr id="32772" name="圖片 1">
            <a:extLst>
              <a:ext uri="{FF2B5EF4-FFF2-40B4-BE49-F238E27FC236}">
                <a16:creationId xmlns:a16="http://schemas.microsoft.com/office/drawing/2014/main" id="{F08D02A6-85EF-4C50-8FBE-F2486E0B4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88" y="4437063"/>
            <a:ext cx="2917825" cy="194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>
            <a:extLst>
              <a:ext uri="{FF2B5EF4-FFF2-40B4-BE49-F238E27FC236}">
                <a16:creationId xmlns:a16="http://schemas.microsoft.com/office/drawing/2014/main" id="{C8E922E9-DA68-446D-83CE-A08F138EA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目錄</a:t>
            </a:r>
          </a:p>
        </p:txBody>
      </p:sp>
      <p:sp>
        <p:nvSpPr>
          <p:cNvPr id="5123" name="內容版面配置區 2">
            <a:extLst>
              <a:ext uri="{FF2B5EF4-FFF2-40B4-BE49-F238E27FC236}">
                <a16:creationId xmlns:a16="http://schemas.microsoft.com/office/drawing/2014/main" id="{F6CCF327-68E6-47C6-9426-EA758B3AD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175" y="1981200"/>
            <a:ext cx="6550025" cy="41148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真積力久則入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環保團體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媒體威力</a:t>
            </a:r>
          </a:p>
          <a:p>
            <a:r>
              <a:rPr lang="zh-TW" altLang="en-US" b="1">
                <a:solidFill>
                  <a:srgbClr val="009900"/>
                </a:solidFill>
              </a:rPr>
              <a:t>民代施壓</a:t>
            </a:r>
          </a:p>
          <a:p>
            <a:r>
              <a:rPr lang="zh-TW" altLang="en-US" b="1">
                <a:solidFill>
                  <a:srgbClr val="009900"/>
                </a:solidFill>
              </a:rPr>
              <a:t>宏觀人生風險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討論</a:t>
            </a:r>
          </a:p>
        </p:txBody>
      </p:sp>
      <p:pic>
        <p:nvPicPr>
          <p:cNvPr id="5124" name="圖片 3">
            <a:extLst>
              <a:ext uri="{FF2B5EF4-FFF2-40B4-BE49-F238E27FC236}">
                <a16:creationId xmlns:a16="http://schemas.microsoft.com/office/drawing/2014/main" id="{FD4656A5-B571-4F0E-8167-CD6D76F2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2133600"/>
            <a:ext cx="2590800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1">
            <a:extLst>
              <a:ext uri="{FF2B5EF4-FFF2-40B4-BE49-F238E27FC236}">
                <a16:creationId xmlns:a16="http://schemas.microsoft.com/office/drawing/2014/main" id="{8989F823-DB70-4841-9730-9C979780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開創與傳承</a:t>
            </a:r>
            <a:r>
              <a:rPr lang="en-US" altLang="zh-TW" sz="8800" b="1">
                <a:solidFill>
                  <a:srgbClr val="3333FF"/>
                </a:solidFill>
              </a:rPr>
              <a:t>-6</a:t>
            </a:r>
            <a:endParaRPr lang="zh-TW" altLang="en-US"/>
          </a:p>
        </p:txBody>
      </p:sp>
      <p:sp>
        <p:nvSpPr>
          <p:cNvPr id="34819" name="內容版面配置區 2">
            <a:extLst>
              <a:ext uri="{FF2B5EF4-FFF2-40B4-BE49-F238E27FC236}">
                <a16:creationId xmlns:a16="http://schemas.microsoft.com/office/drawing/2014/main" id="{0F89FFBF-DA19-425C-BD7E-98495A33E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b="1">
                <a:solidFill>
                  <a:srgbClr val="009900"/>
                </a:solidFill>
              </a:rPr>
              <a:t>如果繁衍的能力是生命的象徵，那麼，小兒麻痺病毒只是具備生命週期的化學物</a:t>
            </a:r>
            <a:r>
              <a:rPr lang="en-US" altLang="zh-TW" b="1">
                <a:solidFill>
                  <a:srgbClr val="009900"/>
                </a:solidFill>
              </a:rPr>
              <a:t>C</a:t>
            </a:r>
            <a:r>
              <a:rPr lang="en-US" altLang="zh-TW" b="1" baseline="-25000">
                <a:solidFill>
                  <a:srgbClr val="009900"/>
                </a:solidFill>
              </a:rPr>
              <a:t>332652</a:t>
            </a:r>
            <a:r>
              <a:rPr lang="en-US" altLang="zh-TW" b="1">
                <a:solidFill>
                  <a:srgbClr val="009900"/>
                </a:solidFill>
              </a:rPr>
              <a:t>H</a:t>
            </a:r>
            <a:r>
              <a:rPr lang="en-US" altLang="zh-TW" b="1" baseline="-25000">
                <a:solidFill>
                  <a:srgbClr val="009900"/>
                </a:solidFill>
              </a:rPr>
              <a:t>492388</a:t>
            </a:r>
            <a:r>
              <a:rPr lang="en-US" altLang="zh-TW" b="1">
                <a:solidFill>
                  <a:srgbClr val="009900"/>
                </a:solidFill>
              </a:rPr>
              <a:t>N</a:t>
            </a:r>
            <a:r>
              <a:rPr lang="en-US" altLang="zh-TW" b="1" baseline="-25000">
                <a:solidFill>
                  <a:srgbClr val="009900"/>
                </a:solidFill>
              </a:rPr>
              <a:t>98245</a:t>
            </a:r>
            <a:r>
              <a:rPr lang="en-US" altLang="zh-TW" b="1">
                <a:solidFill>
                  <a:srgbClr val="009900"/>
                </a:solidFill>
              </a:rPr>
              <a:t>O</a:t>
            </a:r>
            <a:r>
              <a:rPr lang="en-US" altLang="zh-TW" b="1" baseline="-25000">
                <a:solidFill>
                  <a:srgbClr val="009900"/>
                </a:solidFill>
              </a:rPr>
              <a:t>131196</a:t>
            </a:r>
            <a:r>
              <a:rPr lang="en-US" altLang="zh-TW" b="1">
                <a:solidFill>
                  <a:srgbClr val="009900"/>
                </a:solidFill>
              </a:rPr>
              <a:t>P</a:t>
            </a:r>
            <a:r>
              <a:rPr lang="en-US" altLang="zh-TW" b="1" baseline="-25000">
                <a:solidFill>
                  <a:srgbClr val="009900"/>
                </a:solidFill>
              </a:rPr>
              <a:t>7501</a:t>
            </a:r>
            <a:r>
              <a:rPr lang="en-US" altLang="zh-TW" b="1">
                <a:solidFill>
                  <a:srgbClr val="009900"/>
                </a:solidFill>
              </a:rPr>
              <a:t>S</a:t>
            </a:r>
            <a:r>
              <a:rPr lang="en-US" altLang="zh-TW" b="1" baseline="-25000">
                <a:solidFill>
                  <a:srgbClr val="009900"/>
                </a:solidFill>
              </a:rPr>
              <a:t>2340</a:t>
            </a:r>
            <a:r>
              <a:rPr lang="zh-TW" altLang="zh-TW" b="1">
                <a:solidFill>
                  <a:srgbClr val="009900"/>
                </a:solidFill>
              </a:rPr>
              <a:t>。</a:t>
            </a:r>
          </a:p>
          <a:p>
            <a:pPr algn="r">
              <a:buFontTx/>
              <a:buNone/>
            </a:pPr>
            <a:r>
              <a:rPr lang="en-US" altLang="zh-TW" sz="1800" b="1"/>
              <a:t>------ </a:t>
            </a:r>
            <a:r>
              <a:rPr lang="zh-TW" altLang="zh-TW" sz="1800" b="1"/>
              <a:t>分子遺傳學家威莫（</a:t>
            </a:r>
            <a:r>
              <a:rPr lang="en-US" altLang="zh-TW" sz="1800" b="1"/>
              <a:t>Wimmer</a:t>
            </a:r>
            <a:r>
              <a:rPr lang="zh-TW" altLang="zh-TW" sz="1800" b="1"/>
              <a:t>）</a:t>
            </a:r>
          </a:p>
          <a:p>
            <a:endParaRPr lang="zh-TW" altLang="en-US"/>
          </a:p>
        </p:txBody>
      </p:sp>
      <p:pic>
        <p:nvPicPr>
          <p:cNvPr id="33796" name="圖片 1">
            <a:extLst>
              <a:ext uri="{FF2B5EF4-FFF2-40B4-BE49-F238E27FC236}">
                <a16:creationId xmlns:a16="http://schemas.microsoft.com/office/drawing/2014/main" id="{158D3B3F-ED11-4168-926F-ACE15EFDB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4221163"/>
            <a:ext cx="18923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圖片 2">
            <a:extLst>
              <a:ext uri="{FF2B5EF4-FFF2-40B4-BE49-F238E27FC236}">
                <a16:creationId xmlns:a16="http://schemas.microsoft.com/office/drawing/2014/main" id="{61DB06E5-FC13-4494-8984-ED026D80B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4021138"/>
            <a:ext cx="2133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>
            <a:extLst>
              <a:ext uri="{FF2B5EF4-FFF2-40B4-BE49-F238E27FC236}">
                <a16:creationId xmlns:a16="http://schemas.microsoft.com/office/drawing/2014/main" id="{FA1BEA47-174E-4600-BD4B-E4C5636B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z="7200" b="1">
                <a:solidFill>
                  <a:srgbClr val="3333FF"/>
                </a:solidFill>
              </a:rPr>
              <a:t>開創與傳承</a:t>
            </a:r>
            <a:r>
              <a:rPr lang="en-US" altLang="zh-TW" sz="7200" b="1">
                <a:solidFill>
                  <a:srgbClr val="3333FF"/>
                </a:solidFill>
              </a:rPr>
              <a:t>-7</a:t>
            </a:r>
            <a:endParaRPr lang="zh-TW" altLang="en-US" sz="7200"/>
          </a:p>
        </p:txBody>
      </p:sp>
      <p:sp>
        <p:nvSpPr>
          <p:cNvPr id="34819" name="內容版面配置區 2">
            <a:extLst>
              <a:ext uri="{FF2B5EF4-FFF2-40B4-BE49-F238E27FC236}">
                <a16:creationId xmlns:a16="http://schemas.microsoft.com/office/drawing/2014/main" id="{42ADC708-0C8A-45CB-906A-C34C2DFF9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古來，生機論（</a:t>
            </a:r>
            <a:r>
              <a:rPr lang="en-US" altLang="zh-TW" sz="2800" b="1">
                <a:solidFill>
                  <a:srgbClr val="009900"/>
                </a:solidFill>
              </a:rPr>
              <a:t>vitalism</a:t>
            </a:r>
            <a:r>
              <a:rPr lang="zh-TW" altLang="en-US" sz="2800" b="1">
                <a:solidFill>
                  <a:srgbClr val="009900"/>
                </a:solidFill>
              </a:rPr>
              <a:t>，生命只有來自生命）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在</a:t>
            </a:r>
            <a:r>
              <a:rPr lang="en-US" altLang="zh-TW" sz="2800" b="1">
                <a:solidFill>
                  <a:srgbClr val="009900"/>
                </a:solidFill>
              </a:rPr>
              <a:t>1828</a:t>
            </a:r>
            <a:r>
              <a:rPr lang="zh-TW" altLang="en-US" sz="2800" b="1">
                <a:solidFill>
                  <a:srgbClr val="009900"/>
                </a:solidFill>
              </a:rPr>
              <a:t>年瓦解，因德國維勒（</a:t>
            </a:r>
            <a:r>
              <a:rPr lang="en-US" altLang="zh-TW" sz="2800" b="1">
                <a:solidFill>
                  <a:srgbClr val="009900"/>
                </a:solidFill>
              </a:rPr>
              <a:t>Wohler</a:t>
            </a:r>
            <a:r>
              <a:rPr lang="zh-TW" altLang="en-US" sz="2800" b="1">
                <a:solidFill>
                  <a:srgbClr val="009900"/>
                </a:solidFill>
              </a:rPr>
              <a:t>）從無機物合成有機物（尿素）；</a:t>
            </a:r>
            <a:r>
              <a:rPr lang="en-US" altLang="zh-TW" sz="2800" b="1">
                <a:solidFill>
                  <a:srgbClr val="009900"/>
                </a:solidFill>
              </a:rPr>
              <a:t>1845</a:t>
            </a:r>
            <a:r>
              <a:rPr lang="zh-TW" altLang="en-US" sz="2800" b="1">
                <a:solidFill>
                  <a:srgbClr val="009900"/>
                </a:solidFill>
              </a:rPr>
              <a:t>年，科爾貝（</a:t>
            </a:r>
            <a:r>
              <a:rPr lang="en-US" altLang="zh-TW" sz="2800" b="1">
                <a:solidFill>
                  <a:srgbClr val="009900"/>
                </a:solidFill>
              </a:rPr>
              <a:t>Kolbe</a:t>
            </a:r>
            <a:r>
              <a:rPr lang="zh-TW" altLang="en-US" sz="2800" b="1">
                <a:solidFill>
                  <a:srgbClr val="009900"/>
                </a:solidFill>
              </a:rPr>
              <a:t>）自元素合成有機物（醋酸）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現則自化學物的</a:t>
            </a:r>
            <a:r>
              <a:rPr lang="en-US" altLang="zh-TW" sz="2800" b="1">
                <a:solidFill>
                  <a:srgbClr val="009900"/>
                </a:solidFill>
              </a:rPr>
              <a:t>DNA</a:t>
            </a:r>
            <a:r>
              <a:rPr lang="zh-TW" altLang="en-US" sz="2800" b="1">
                <a:solidFill>
                  <a:srgbClr val="009900"/>
                </a:solidFill>
              </a:rPr>
              <a:t>字母合成「生命」</a:t>
            </a:r>
          </a:p>
        </p:txBody>
      </p:sp>
      <p:pic>
        <p:nvPicPr>
          <p:cNvPr id="34820" name="圖片 1">
            <a:extLst>
              <a:ext uri="{FF2B5EF4-FFF2-40B4-BE49-F238E27FC236}">
                <a16:creationId xmlns:a16="http://schemas.microsoft.com/office/drawing/2014/main" id="{27962BA1-858F-41CD-9A99-BBC38CC83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25" y="5053013"/>
            <a:ext cx="1287463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圖片 2">
            <a:extLst>
              <a:ext uri="{FF2B5EF4-FFF2-40B4-BE49-F238E27FC236}">
                <a16:creationId xmlns:a16="http://schemas.microsoft.com/office/drawing/2014/main" id="{1CBDB4DF-6A90-45E8-9162-633159005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5041900"/>
            <a:ext cx="2070100" cy="145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圖片 3">
            <a:extLst>
              <a:ext uri="{FF2B5EF4-FFF2-40B4-BE49-F238E27FC236}">
                <a16:creationId xmlns:a16="http://schemas.microsoft.com/office/drawing/2014/main" id="{ADDB026B-16E9-4681-91C3-7DEEB7DA8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5041900"/>
            <a:ext cx="1362075" cy="145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圖片 4">
            <a:extLst>
              <a:ext uri="{FF2B5EF4-FFF2-40B4-BE49-F238E27FC236}">
                <a16:creationId xmlns:a16="http://schemas.microsoft.com/office/drawing/2014/main" id="{DC491436-45D7-41A1-A5B8-3CBE5B8EE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75" y="765175"/>
            <a:ext cx="2514600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圖片 5">
            <a:extLst>
              <a:ext uri="{FF2B5EF4-FFF2-40B4-BE49-F238E27FC236}">
                <a16:creationId xmlns:a16="http://schemas.microsoft.com/office/drawing/2014/main" id="{A3821EF0-C344-40B9-884F-62C8295CF8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38" y="5053013"/>
            <a:ext cx="1169987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圖片 6">
            <a:extLst>
              <a:ext uri="{FF2B5EF4-FFF2-40B4-BE49-F238E27FC236}">
                <a16:creationId xmlns:a16="http://schemas.microsoft.com/office/drawing/2014/main" id="{68935A63-37B7-4236-8BC4-B53642B009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053013"/>
            <a:ext cx="1131888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標題 1">
            <a:extLst>
              <a:ext uri="{FF2B5EF4-FFF2-40B4-BE49-F238E27FC236}">
                <a16:creationId xmlns:a16="http://schemas.microsoft.com/office/drawing/2014/main" id="{76DE29DF-D2EE-452B-9416-12286D8E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000" b="1">
                <a:solidFill>
                  <a:srgbClr val="3333FF"/>
                </a:solidFill>
              </a:rPr>
              <a:t>基因是什麼？</a:t>
            </a:r>
            <a:r>
              <a:rPr lang="en-US" altLang="zh-TW" sz="8000" b="1">
                <a:solidFill>
                  <a:srgbClr val="3333FF"/>
                </a:solidFill>
              </a:rPr>
              <a:t>-1</a:t>
            </a:r>
            <a:endParaRPr lang="zh-TW" altLang="en-US" sz="8000" b="1">
              <a:solidFill>
                <a:srgbClr val="3333FF"/>
              </a:solidFill>
            </a:endParaRPr>
          </a:p>
        </p:txBody>
      </p:sp>
      <p:sp>
        <p:nvSpPr>
          <p:cNvPr id="35843" name="內容版面配置區 2">
            <a:extLst>
              <a:ext uri="{FF2B5EF4-FFF2-40B4-BE49-F238E27FC236}">
                <a16:creationId xmlns:a16="http://schemas.microsoft.com/office/drawing/2014/main" id="{3B349D7D-90F9-45FA-8AAC-C0BD55CB0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奧地利孟德爾（</a:t>
            </a:r>
            <a:r>
              <a:rPr lang="en-US" altLang="zh-TW" sz="2800" b="1">
                <a:solidFill>
                  <a:srgbClr val="009900"/>
                </a:solidFill>
              </a:rPr>
              <a:t>Mendel</a:t>
            </a:r>
            <a:r>
              <a:rPr lang="zh-TW" altLang="en-US" sz="2800" b="1">
                <a:solidFill>
                  <a:srgbClr val="009900"/>
                </a:solidFill>
              </a:rPr>
              <a:t>）</a:t>
            </a:r>
            <a:r>
              <a:rPr lang="en-US" altLang="zh-TW" sz="2800" b="1">
                <a:solidFill>
                  <a:srgbClr val="009900"/>
                </a:solidFill>
              </a:rPr>
              <a:t>1866</a:t>
            </a:r>
            <a:r>
              <a:rPr lang="zh-TW" altLang="en-US" sz="2800" b="1">
                <a:solidFill>
                  <a:srgbClr val="009900"/>
                </a:solidFill>
              </a:rPr>
              <a:t>年發表</a:t>
            </a:r>
            <a:r>
              <a:rPr lang="en-US" altLang="zh-TW" sz="2800" b="1">
                <a:solidFill>
                  <a:srgbClr val="009900"/>
                </a:solidFill>
              </a:rPr>
              <a:t>《</a:t>
            </a:r>
            <a:r>
              <a:rPr lang="zh-TW" altLang="en-US" sz="2800" b="1">
                <a:solidFill>
                  <a:srgbClr val="009900"/>
                </a:solidFill>
              </a:rPr>
              <a:t>植物雜交試驗</a:t>
            </a:r>
            <a:r>
              <a:rPr lang="en-US" altLang="zh-TW" sz="2800" b="1">
                <a:solidFill>
                  <a:srgbClr val="009900"/>
                </a:solidFill>
              </a:rPr>
              <a:t>》</a:t>
            </a:r>
            <a:r>
              <a:rPr lang="zh-TW" altLang="en-US" sz="2800" b="1">
                <a:solidFill>
                  <a:srgbClr val="009900"/>
                </a:solidFill>
              </a:rPr>
              <a:t>，提出遺傳學的兩規律（因子的分離定律、因子的自由組合定律）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生物每一個性狀都是通過遺傳因子傳遞，遺傳因子是獨立的遺傳單位</a:t>
            </a:r>
            <a:endParaRPr lang="zh-TW" altLang="en-US"/>
          </a:p>
        </p:txBody>
      </p:sp>
      <p:pic>
        <p:nvPicPr>
          <p:cNvPr id="35844" name="圖片 2">
            <a:extLst>
              <a:ext uri="{FF2B5EF4-FFF2-40B4-BE49-F238E27FC236}">
                <a16:creationId xmlns:a16="http://schemas.microsoft.com/office/drawing/2014/main" id="{F6A3CE6A-B9A6-431E-967D-432357B5C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051300"/>
            <a:ext cx="3040062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1">
            <a:extLst>
              <a:ext uri="{FF2B5EF4-FFF2-40B4-BE49-F238E27FC236}">
                <a16:creationId xmlns:a16="http://schemas.microsoft.com/office/drawing/2014/main" id="{4669FD7D-A2EC-4015-B232-88C593F3D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000" b="1">
                <a:solidFill>
                  <a:srgbClr val="3333FF"/>
                </a:solidFill>
              </a:rPr>
              <a:t>基因是什麼？</a:t>
            </a:r>
            <a:r>
              <a:rPr lang="en-US" altLang="zh-TW" sz="8000" b="1">
                <a:solidFill>
                  <a:srgbClr val="3333FF"/>
                </a:solidFill>
              </a:rPr>
              <a:t>-2</a:t>
            </a:r>
            <a:endParaRPr lang="zh-TW" altLang="en-US"/>
          </a:p>
        </p:txBody>
      </p:sp>
      <p:sp>
        <p:nvSpPr>
          <p:cNvPr id="36867" name="內容版面配置區 2">
            <a:extLst>
              <a:ext uri="{FF2B5EF4-FFF2-40B4-BE49-F238E27FC236}">
                <a16:creationId xmlns:a16="http://schemas.microsoft.com/office/drawing/2014/main" id="{4853E73B-6FF6-4ADE-A100-77185D2A8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1">
                <a:solidFill>
                  <a:srgbClr val="009900"/>
                </a:solidFill>
              </a:rPr>
              <a:t>1909</a:t>
            </a:r>
            <a:r>
              <a:rPr lang="zh-TW" altLang="en-US" sz="2800" b="1">
                <a:solidFill>
                  <a:srgbClr val="009900"/>
                </a:solidFill>
              </a:rPr>
              <a:t>年丹麥約翰遜（</a:t>
            </a:r>
            <a:r>
              <a:rPr lang="en-US" altLang="zh-TW" sz="2800" b="1">
                <a:solidFill>
                  <a:srgbClr val="009900"/>
                </a:solidFill>
              </a:rPr>
              <a:t>Johannsen</a:t>
            </a:r>
            <a:r>
              <a:rPr lang="zh-TW" altLang="en-US" sz="2800" b="1">
                <a:solidFill>
                  <a:srgbClr val="009900"/>
                </a:solidFill>
              </a:rPr>
              <a:t>）提出「基因」概念，以替代孟德爾假定的「遺傳因子」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美國摩根（</a:t>
            </a:r>
            <a:r>
              <a:rPr lang="en-US" altLang="zh-TW" sz="2800" b="1">
                <a:solidFill>
                  <a:srgbClr val="009900"/>
                </a:solidFill>
              </a:rPr>
              <a:t>Morgan</a:t>
            </a:r>
            <a:r>
              <a:rPr lang="zh-TW" altLang="en-US" sz="2800" b="1">
                <a:solidFill>
                  <a:srgbClr val="009900"/>
                </a:solidFill>
              </a:rPr>
              <a:t>，</a:t>
            </a:r>
            <a:r>
              <a:rPr lang="en-US" altLang="zh-TW" sz="2800" b="1">
                <a:solidFill>
                  <a:srgbClr val="009900"/>
                </a:solidFill>
              </a:rPr>
              <a:t>1933</a:t>
            </a:r>
            <a:r>
              <a:rPr lang="zh-TW" altLang="en-US" sz="2800" b="1">
                <a:solidFill>
                  <a:srgbClr val="009900"/>
                </a:solidFill>
              </a:rPr>
              <a:t>年諾貝爾生醫獎） 發現染色體在遺傳中的作用（基因的載體）</a:t>
            </a:r>
          </a:p>
        </p:txBody>
      </p:sp>
      <p:pic>
        <p:nvPicPr>
          <p:cNvPr id="36868" name="圖片 1">
            <a:extLst>
              <a:ext uri="{FF2B5EF4-FFF2-40B4-BE49-F238E27FC236}">
                <a16:creationId xmlns:a16="http://schemas.microsoft.com/office/drawing/2014/main" id="{ABDDC0B5-829E-43F2-B056-5990D7818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211638"/>
            <a:ext cx="1706562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圖片 2">
            <a:extLst>
              <a:ext uri="{FF2B5EF4-FFF2-40B4-BE49-F238E27FC236}">
                <a16:creationId xmlns:a16="http://schemas.microsoft.com/office/drawing/2014/main" id="{D7F2CD65-DF6F-4EF7-B7EB-A5C32317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38" y="4211638"/>
            <a:ext cx="2292350" cy="211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標題 1">
            <a:extLst>
              <a:ext uri="{FF2B5EF4-FFF2-40B4-BE49-F238E27FC236}">
                <a16:creationId xmlns:a16="http://schemas.microsoft.com/office/drawing/2014/main" id="{63C1107B-6D7A-4F0C-AA4E-46450530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zh-TW" sz="5800" b="1">
                <a:solidFill>
                  <a:srgbClr val="3333FF"/>
                </a:solidFill>
              </a:rPr>
              <a:t>基因是什麼？</a:t>
            </a:r>
            <a:r>
              <a:rPr lang="en-US" altLang="zh-TW" sz="5800" b="1">
                <a:solidFill>
                  <a:srgbClr val="3333FF"/>
                </a:solidFill>
              </a:rPr>
              <a:t>-3</a:t>
            </a:r>
            <a:endParaRPr lang="zh-TW" altLang="en-US" sz="5800"/>
          </a:p>
        </p:txBody>
      </p:sp>
      <p:sp>
        <p:nvSpPr>
          <p:cNvPr id="37891" name="內容版面配置區 2">
            <a:extLst>
              <a:ext uri="{FF2B5EF4-FFF2-40B4-BE49-F238E27FC236}">
                <a16:creationId xmlns:a16="http://schemas.microsoft.com/office/drawing/2014/main" id="{9E05CE17-3069-4EBA-82A7-FC8B89857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5110163" cy="4114800"/>
          </a:xfrm>
        </p:spPr>
        <p:txBody>
          <a:bodyPr/>
          <a:lstStyle/>
          <a:p>
            <a:r>
              <a:rPr lang="en-US" altLang="zh-TW" sz="2800" b="1">
                <a:solidFill>
                  <a:srgbClr val="009900"/>
                </a:solidFill>
              </a:rPr>
              <a:t>1952</a:t>
            </a:r>
            <a:r>
              <a:rPr lang="zh-TW" altLang="en-US" sz="2800" b="1">
                <a:solidFill>
                  <a:srgbClr val="009900"/>
                </a:solidFill>
              </a:rPr>
              <a:t>年，赫雪</a:t>
            </a:r>
            <a:r>
              <a:rPr lang="en-US" altLang="zh-TW" sz="2800" b="1">
                <a:solidFill>
                  <a:srgbClr val="009900"/>
                </a:solidFill>
              </a:rPr>
              <a:t>-</a:t>
            </a:r>
            <a:r>
              <a:rPr lang="zh-TW" altLang="en-US" sz="2800" b="1">
                <a:solidFill>
                  <a:srgbClr val="009900"/>
                </a:solidFill>
              </a:rPr>
              <a:t>蔡司實驗（</a:t>
            </a:r>
            <a:r>
              <a:rPr lang="en-US" altLang="zh-TW" sz="2800" b="1">
                <a:solidFill>
                  <a:srgbClr val="009900"/>
                </a:solidFill>
              </a:rPr>
              <a:t>Hershey-Chase </a:t>
            </a:r>
            <a:r>
              <a:rPr lang="zh-TW" altLang="en-US" sz="2800" b="1">
                <a:solidFill>
                  <a:srgbClr val="009900"/>
                </a:solidFill>
              </a:rPr>
              <a:t>）確認</a:t>
            </a:r>
            <a:r>
              <a:rPr lang="en-US" altLang="zh-TW" sz="2800" b="1">
                <a:solidFill>
                  <a:srgbClr val="009900"/>
                </a:solidFill>
              </a:rPr>
              <a:t>DNA</a:t>
            </a:r>
            <a:r>
              <a:rPr lang="zh-TW" altLang="en-US" sz="2800" b="1">
                <a:solidFill>
                  <a:srgbClr val="009900"/>
                </a:solidFill>
              </a:rPr>
              <a:t>為遺傳物質。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en-US" altLang="zh-TW" sz="2800" b="1">
                <a:solidFill>
                  <a:srgbClr val="009900"/>
                </a:solidFill>
              </a:rPr>
              <a:t>1953</a:t>
            </a:r>
            <a:r>
              <a:rPr lang="zh-TW" altLang="en-US" sz="2800" b="1">
                <a:solidFill>
                  <a:srgbClr val="009900"/>
                </a:solidFill>
              </a:rPr>
              <a:t>年華生（</a:t>
            </a:r>
            <a:r>
              <a:rPr lang="en-US" altLang="zh-TW" sz="2800" b="1">
                <a:solidFill>
                  <a:srgbClr val="009900"/>
                </a:solidFill>
              </a:rPr>
              <a:t>Watson</a:t>
            </a:r>
            <a:r>
              <a:rPr lang="zh-TW" altLang="en-US" sz="2800" b="1">
                <a:solidFill>
                  <a:srgbClr val="009900"/>
                </a:solidFill>
              </a:rPr>
              <a:t>）與克立克（</a:t>
            </a:r>
            <a:r>
              <a:rPr lang="en-US" altLang="zh-TW" sz="2800" b="1">
                <a:solidFill>
                  <a:srgbClr val="009900"/>
                </a:solidFill>
              </a:rPr>
              <a:t>Crick</a:t>
            </a:r>
            <a:r>
              <a:rPr lang="zh-TW" altLang="en-US" sz="2800" b="1">
                <a:solidFill>
                  <a:srgbClr val="009900"/>
                </a:solidFill>
              </a:rPr>
              <a:t>）發現去氧核糖核酸（</a:t>
            </a:r>
            <a:r>
              <a:rPr lang="en-US" altLang="zh-TW" sz="2800" b="1">
                <a:solidFill>
                  <a:srgbClr val="009900"/>
                </a:solidFill>
              </a:rPr>
              <a:t>DNA</a:t>
            </a:r>
            <a:r>
              <a:rPr lang="zh-TW" altLang="en-US" sz="2800" b="1">
                <a:solidFill>
                  <a:srgbClr val="009900"/>
                </a:solidFill>
              </a:rPr>
              <a:t>）的雙螺旋結構，闡釋基因的複製、轉錄、表達、調控等功能</a:t>
            </a:r>
          </a:p>
        </p:txBody>
      </p:sp>
      <p:pic>
        <p:nvPicPr>
          <p:cNvPr id="37892" name="圖片 1">
            <a:extLst>
              <a:ext uri="{FF2B5EF4-FFF2-40B4-BE49-F238E27FC236}">
                <a16:creationId xmlns:a16="http://schemas.microsoft.com/office/drawing/2014/main" id="{B1E3DEE7-8EEC-4EAA-99A1-A049175E4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3" y="1177925"/>
            <a:ext cx="2439987" cy="28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圖片 2">
            <a:extLst>
              <a:ext uri="{FF2B5EF4-FFF2-40B4-BE49-F238E27FC236}">
                <a16:creationId xmlns:a16="http://schemas.microsoft.com/office/drawing/2014/main" id="{8B3CACBF-0D8F-4835-8BF7-462AC82A9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675" y="4292600"/>
            <a:ext cx="2422525" cy="16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 1">
            <a:extLst>
              <a:ext uri="{FF2B5EF4-FFF2-40B4-BE49-F238E27FC236}">
                <a16:creationId xmlns:a16="http://schemas.microsoft.com/office/drawing/2014/main" id="{AEA99DCD-BEA2-4E4E-BF06-C0752EFE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000" b="1">
                <a:solidFill>
                  <a:srgbClr val="3333FF"/>
                </a:solidFill>
              </a:rPr>
              <a:t>基因是什麼？</a:t>
            </a:r>
            <a:r>
              <a:rPr lang="en-US" altLang="zh-TW" sz="8000" b="1">
                <a:solidFill>
                  <a:srgbClr val="3333FF"/>
                </a:solidFill>
              </a:rPr>
              <a:t>-4</a:t>
            </a:r>
            <a:endParaRPr lang="zh-TW" altLang="en-US"/>
          </a:p>
        </p:txBody>
      </p:sp>
      <p:sp>
        <p:nvSpPr>
          <p:cNvPr id="38915" name="內容版面配置區 2">
            <a:extLst>
              <a:ext uri="{FF2B5EF4-FFF2-40B4-BE49-F238E27FC236}">
                <a16:creationId xmlns:a16="http://schemas.microsoft.com/office/drawing/2014/main" id="{CB20873C-68AA-4CCF-8AC2-A4CE871F3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343400"/>
          </a:xfrm>
        </p:spPr>
        <p:txBody>
          <a:bodyPr/>
          <a:lstStyle/>
          <a:p>
            <a:r>
              <a:rPr lang="en-US" altLang="zh-TW" b="1">
                <a:solidFill>
                  <a:srgbClr val="009900"/>
                </a:solidFill>
              </a:rPr>
              <a:t>DNA</a:t>
            </a:r>
            <a:r>
              <a:rPr lang="zh-TW" altLang="en-US" b="1">
                <a:solidFill>
                  <a:srgbClr val="009900"/>
                </a:solidFill>
              </a:rPr>
              <a:t>包括四種鹼基，稱為腺嘌呤（簡稱</a:t>
            </a:r>
            <a:r>
              <a:rPr lang="en-US" altLang="zh-TW" b="1">
                <a:solidFill>
                  <a:srgbClr val="009900"/>
                </a:solidFill>
              </a:rPr>
              <a:t>A</a:t>
            </a:r>
            <a:r>
              <a:rPr lang="zh-TW" altLang="en-US" b="1">
                <a:solidFill>
                  <a:srgbClr val="009900"/>
                </a:solidFill>
              </a:rPr>
              <a:t>）、鳥嘌呤（</a:t>
            </a:r>
            <a:r>
              <a:rPr lang="en-US" altLang="zh-TW" b="1">
                <a:solidFill>
                  <a:srgbClr val="009900"/>
                </a:solidFill>
              </a:rPr>
              <a:t>G</a:t>
            </a:r>
            <a:r>
              <a:rPr lang="zh-TW" altLang="en-US" b="1">
                <a:solidFill>
                  <a:srgbClr val="009900"/>
                </a:solidFill>
              </a:rPr>
              <a:t>）、胞嘧啶（</a:t>
            </a:r>
            <a:r>
              <a:rPr lang="en-US" altLang="zh-TW" b="1">
                <a:solidFill>
                  <a:srgbClr val="009900"/>
                </a:solidFill>
              </a:rPr>
              <a:t>C</a:t>
            </a:r>
            <a:r>
              <a:rPr lang="zh-TW" altLang="en-US" b="1">
                <a:solidFill>
                  <a:srgbClr val="009900"/>
                </a:solidFill>
              </a:rPr>
              <a:t>）、胸腺嘧啶（</a:t>
            </a:r>
            <a:r>
              <a:rPr lang="en-US" altLang="zh-TW" b="1">
                <a:solidFill>
                  <a:srgbClr val="009900"/>
                </a:solidFill>
              </a:rPr>
              <a:t>T</a:t>
            </a:r>
            <a:r>
              <a:rPr lang="zh-TW" altLang="en-US" b="1">
                <a:solidFill>
                  <a:srgbClr val="009900"/>
                </a:solidFill>
              </a:rPr>
              <a:t>）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四種鹼基如同四個英文字母，用來寫成生命語言的書，而我們正辛苦地解碼，了解其意義</a:t>
            </a:r>
          </a:p>
        </p:txBody>
      </p:sp>
      <p:pic>
        <p:nvPicPr>
          <p:cNvPr id="38916" name="圖片 1">
            <a:extLst>
              <a:ext uri="{FF2B5EF4-FFF2-40B4-BE49-F238E27FC236}">
                <a16:creationId xmlns:a16="http://schemas.microsoft.com/office/drawing/2014/main" id="{DE5252E9-6412-4552-B258-E13388BC9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5013325"/>
            <a:ext cx="2355850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圖片 2">
            <a:extLst>
              <a:ext uri="{FF2B5EF4-FFF2-40B4-BE49-F238E27FC236}">
                <a16:creationId xmlns:a16="http://schemas.microsoft.com/office/drawing/2014/main" id="{FC2DF765-8A6B-41B6-AB0E-12A5294A7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5013325"/>
            <a:ext cx="2303463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 1">
            <a:extLst>
              <a:ext uri="{FF2B5EF4-FFF2-40B4-BE49-F238E27FC236}">
                <a16:creationId xmlns:a16="http://schemas.microsoft.com/office/drawing/2014/main" id="{BAA7FAFC-7D94-4E10-ADAE-955FE9922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9939" name="內容版面配置區 2">
            <a:extLst>
              <a:ext uri="{FF2B5EF4-FFF2-40B4-BE49-F238E27FC236}">
                <a16:creationId xmlns:a16="http://schemas.microsoft.com/office/drawing/2014/main" id="{F754AEC6-BBD8-4B0E-BFB7-09B903A3E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9940" name="圖片 3">
            <a:extLst>
              <a:ext uri="{FF2B5EF4-FFF2-40B4-BE49-F238E27FC236}">
                <a16:creationId xmlns:a16="http://schemas.microsoft.com/office/drawing/2014/main" id="{3CC6833B-D42F-466F-AC5F-46571ADC6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622300"/>
            <a:ext cx="5938838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 1">
            <a:extLst>
              <a:ext uri="{FF2B5EF4-FFF2-40B4-BE49-F238E27FC236}">
                <a16:creationId xmlns:a16="http://schemas.microsoft.com/office/drawing/2014/main" id="{9249CBF8-A4D9-4CE0-8097-0834E338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0963" name="內容版面配置區 2">
            <a:extLst>
              <a:ext uri="{FF2B5EF4-FFF2-40B4-BE49-F238E27FC236}">
                <a16:creationId xmlns:a16="http://schemas.microsoft.com/office/drawing/2014/main" id="{CA2BDF4C-D6CC-4DF6-8BAC-47829AB8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64" name="圖片 3">
            <a:extLst>
              <a:ext uri="{FF2B5EF4-FFF2-40B4-BE49-F238E27FC236}">
                <a16:creationId xmlns:a16="http://schemas.microsoft.com/office/drawing/2014/main" id="{D5CD9D3F-515E-43FA-941E-ECC1CC41E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366713"/>
            <a:ext cx="7934325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1">
            <a:extLst>
              <a:ext uri="{FF2B5EF4-FFF2-40B4-BE49-F238E27FC236}">
                <a16:creationId xmlns:a16="http://schemas.microsoft.com/office/drawing/2014/main" id="{32382FB6-F737-4070-8F7A-CDB114DC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本是同根生</a:t>
            </a:r>
            <a:r>
              <a:rPr lang="en-US" altLang="zh-TW" sz="8800" b="1">
                <a:solidFill>
                  <a:srgbClr val="3333FF"/>
                </a:solidFill>
              </a:rPr>
              <a:t>-1</a:t>
            </a:r>
            <a:endParaRPr lang="zh-TW" altLang="en-US" sz="8800" b="1">
              <a:solidFill>
                <a:srgbClr val="3333FF"/>
              </a:solidFill>
            </a:endParaRPr>
          </a:p>
        </p:txBody>
      </p:sp>
      <p:sp>
        <p:nvSpPr>
          <p:cNvPr id="41987" name="內容版面配置區 2">
            <a:extLst>
              <a:ext uri="{FF2B5EF4-FFF2-40B4-BE49-F238E27FC236}">
                <a16:creationId xmlns:a16="http://schemas.microsoft.com/office/drawing/2014/main" id="{BEA254CA-ACC0-47C6-B867-3D28C1806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4030663" cy="4114800"/>
          </a:xfrm>
        </p:spPr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三十多億年前，地球開始出現生物，後來的生物出自同一源頭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人類的</a:t>
            </a:r>
            <a:r>
              <a:rPr lang="en-US" altLang="zh-TW" sz="2800" b="1">
                <a:solidFill>
                  <a:srgbClr val="009900"/>
                </a:solidFill>
              </a:rPr>
              <a:t>DNA</a:t>
            </a:r>
            <a:r>
              <a:rPr lang="zh-TW" altLang="en-US" sz="2800" b="1">
                <a:solidFill>
                  <a:srgbClr val="009900"/>
                </a:solidFill>
              </a:rPr>
              <a:t>序列和黑猩猩的差異度只有</a:t>
            </a:r>
            <a:r>
              <a:rPr lang="en-US" altLang="zh-TW" sz="2800" b="1">
                <a:solidFill>
                  <a:srgbClr val="009900"/>
                </a:solidFill>
              </a:rPr>
              <a:t>1%</a:t>
            </a:r>
          </a:p>
          <a:p>
            <a:r>
              <a:rPr lang="zh-TW" altLang="en-US" sz="2800" b="1">
                <a:solidFill>
                  <a:srgbClr val="009900"/>
                </a:solidFill>
              </a:rPr>
              <a:t>人和其他生物的相似性讓我們更體會生命的統一性</a:t>
            </a:r>
          </a:p>
        </p:txBody>
      </p:sp>
      <p:pic>
        <p:nvPicPr>
          <p:cNvPr id="41988" name="圖片 2">
            <a:extLst>
              <a:ext uri="{FF2B5EF4-FFF2-40B4-BE49-F238E27FC236}">
                <a16:creationId xmlns:a16="http://schemas.microsoft.com/office/drawing/2014/main" id="{35105C0C-0721-4BB5-BE63-C837EA786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133600"/>
            <a:ext cx="3600450" cy="317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1">
            <a:extLst>
              <a:ext uri="{FF2B5EF4-FFF2-40B4-BE49-F238E27FC236}">
                <a16:creationId xmlns:a16="http://schemas.microsoft.com/office/drawing/2014/main" id="{3EE3BC8D-E17C-4142-BFCE-EA01E8243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本是同根生</a:t>
            </a:r>
            <a:r>
              <a:rPr lang="en-US" altLang="zh-TW" sz="8800" b="1">
                <a:solidFill>
                  <a:srgbClr val="3333FF"/>
                </a:solidFill>
              </a:rPr>
              <a:t>-2</a:t>
            </a:r>
            <a:endParaRPr lang="zh-TW" altLang="en-US"/>
          </a:p>
        </p:txBody>
      </p:sp>
      <p:sp>
        <p:nvSpPr>
          <p:cNvPr id="43011" name="內容版面配置區 2">
            <a:extLst>
              <a:ext uri="{FF2B5EF4-FFF2-40B4-BE49-F238E27FC236}">
                <a16:creationId xmlns:a16="http://schemas.microsoft.com/office/drawing/2014/main" id="{2DD56789-D73F-45C2-A09A-44D09EDB5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4030663" cy="4114800"/>
          </a:xfrm>
        </p:spPr>
        <p:txBody>
          <a:bodyPr/>
          <a:lstStyle/>
          <a:p>
            <a:r>
              <a:rPr lang="zh-TW" altLang="en-US" sz="2400" b="1">
                <a:solidFill>
                  <a:srgbClr val="009900"/>
                </a:solidFill>
              </a:rPr>
              <a:t>細菌、植物、人等，蛋白質的功能區塊不論在序列或結構上均類似，顯示生物之間演化的關係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各種生物基因的運作規則一樣：基因轉錄成</a:t>
            </a:r>
            <a:r>
              <a:rPr lang="en-US" altLang="zh-TW" sz="2400" b="1">
                <a:solidFill>
                  <a:srgbClr val="009900"/>
                </a:solidFill>
              </a:rPr>
              <a:t>RNA</a:t>
            </a:r>
            <a:r>
              <a:rPr lang="zh-TW" altLang="en-US" sz="2400" b="1">
                <a:solidFill>
                  <a:srgbClr val="009900"/>
                </a:solidFill>
              </a:rPr>
              <a:t>，再轉譯成蛋白質</a:t>
            </a:r>
          </a:p>
          <a:p>
            <a:r>
              <a:rPr lang="zh-TW" altLang="en-US" sz="2400" b="1">
                <a:solidFill>
                  <a:srgbClr val="009900"/>
                </a:solidFill>
              </a:rPr>
              <a:t>細菌的基因經適宜的轉換可在植物中運作，也可製造出相同的蛋白質</a:t>
            </a:r>
          </a:p>
        </p:txBody>
      </p:sp>
      <p:pic>
        <p:nvPicPr>
          <p:cNvPr id="43012" name="圖片 3">
            <a:extLst>
              <a:ext uri="{FF2B5EF4-FFF2-40B4-BE49-F238E27FC236}">
                <a16:creationId xmlns:a16="http://schemas.microsoft.com/office/drawing/2014/main" id="{D6772B7B-2ADA-4CEF-8C2D-37B83309B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2060575"/>
            <a:ext cx="3351212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>
            <a:extLst>
              <a:ext uri="{FF2B5EF4-FFF2-40B4-BE49-F238E27FC236}">
                <a16:creationId xmlns:a16="http://schemas.microsoft.com/office/drawing/2014/main" id="{222C98E8-2176-487C-9F33-B5472D9F4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z="6000" b="1">
                <a:solidFill>
                  <a:srgbClr val="C00000"/>
                </a:solidFill>
              </a:rPr>
              <a:t>真積力久則入</a:t>
            </a:r>
            <a:br>
              <a:rPr lang="en-US" altLang="zh-TW" sz="6000" b="1">
                <a:solidFill>
                  <a:srgbClr val="C00000"/>
                </a:solidFill>
              </a:rPr>
            </a:br>
            <a:r>
              <a:rPr lang="zh-TW" altLang="en-US" sz="4000" b="1">
                <a:solidFill>
                  <a:srgbClr val="3333FF"/>
                </a:solidFill>
              </a:rPr>
              <a:t>知識的意義</a:t>
            </a:r>
          </a:p>
        </p:txBody>
      </p:sp>
      <p:sp>
        <p:nvSpPr>
          <p:cNvPr id="6147" name="內容版面配置區 2">
            <a:extLst>
              <a:ext uri="{FF2B5EF4-FFF2-40B4-BE49-F238E27FC236}">
                <a16:creationId xmlns:a16="http://schemas.microsoft.com/office/drawing/2014/main" id="{BCDE266F-B4F8-47C4-BC35-5CBF03755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4462463" cy="41148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公眾與科學家對科學與社會的看法 </a:t>
            </a:r>
            <a:r>
              <a:rPr lang="en-US" altLang="zh-TW" sz="2000" b="1"/>
              <a:t>------ 2015</a:t>
            </a:r>
            <a:r>
              <a:rPr lang="zh-TW" altLang="en-US" sz="2000" b="1"/>
              <a:t>年，著名美國皮優（</a:t>
            </a:r>
            <a:r>
              <a:rPr lang="en-US" altLang="zh-TW" sz="2000" b="1"/>
              <a:t>Pew</a:t>
            </a:r>
            <a:r>
              <a:rPr lang="zh-TW" altLang="en-US" sz="2000" b="1"/>
              <a:t>）研究中心</a:t>
            </a:r>
            <a:endParaRPr lang="en-US" altLang="zh-TW" sz="2000" b="1"/>
          </a:p>
          <a:p>
            <a:endParaRPr lang="en-US" altLang="zh-TW" sz="1100" b="1"/>
          </a:p>
          <a:p>
            <a:r>
              <a:rPr lang="en-US" altLang="zh-TW" b="1">
                <a:solidFill>
                  <a:srgbClr val="009900"/>
                </a:solidFill>
              </a:rPr>
              <a:t>37%</a:t>
            </a:r>
            <a:r>
              <a:rPr lang="zh-TW" altLang="en-US" b="1">
                <a:solidFill>
                  <a:srgbClr val="009900"/>
                </a:solidFill>
              </a:rPr>
              <a:t>民眾說基改安全；</a:t>
            </a:r>
            <a:r>
              <a:rPr lang="en-US" altLang="zh-TW" b="1">
                <a:solidFill>
                  <a:srgbClr val="009900"/>
                </a:solidFill>
              </a:rPr>
              <a:t>88%</a:t>
            </a:r>
            <a:r>
              <a:rPr lang="zh-TW" altLang="en-US" b="1">
                <a:solidFill>
                  <a:srgbClr val="009900"/>
                </a:solidFill>
              </a:rPr>
              <a:t>美國科學促進會科學家說安全（調查科技中最懸殊）</a:t>
            </a:r>
          </a:p>
        </p:txBody>
      </p:sp>
      <p:pic>
        <p:nvPicPr>
          <p:cNvPr id="6148" name="圖片 5">
            <a:extLst>
              <a:ext uri="{FF2B5EF4-FFF2-40B4-BE49-F238E27FC236}">
                <a16:creationId xmlns:a16="http://schemas.microsoft.com/office/drawing/2014/main" id="{1C8F457A-1DAF-455C-AF31-420CC0D89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596900"/>
            <a:ext cx="2663825" cy="551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圖片 6">
            <a:extLst>
              <a:ext uri="{FF2B5EF4-FFF2-40B4-BE49-F238E27FC236}">
                <a16:creationId xmlns:a16="http://schemas.microsoft.com/office/drawing/2014/main" id="{8BF2D84F-1F60-412D-AC84-B68839305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650" y="4149725"/>
            <a:ext cx="2663825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 1">
            <a:extLst>
              <a:ext uri="{FF2B5EF4-FFF2-40B4-BE49-F238E27FC236}">
                <a16:creationId xmlns:a16="http://schemas.microsoft.com/office/drawing/2014/main" id="{0881AFF7-9DD0-4AF0-BDF9-20DDE945E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本是同根生</a:t>
            </a:r>
            <a:r>
              <a:rPr lang="en-US" altLang="zh-TW" sz="8800" b="1">
                <a:solidFill>
                  <a:srgbClr val="3333FF"/>
                </a:solidFill>
              </a:rPr>
              <a:t>-3</a:t>
            </a:r>
            <a:endParaRPr lang="zh-TW" altLang="en-US"/>
          </a:p>
        </p:txBody>
      </p:sp>
      <p:sp>
        <p:nvSpPr>
          <p:cNvPr id="44035" name="內容版面配置區 2">
            <a:extLst>
              <a:ext uri="{FF2B5EF4-FFF2-40B4-BE49-F238E27FC236}">
                <a16:creationId xmlns:a16="http://schemas.microsoft.com/office/drawing/2014/main" id="{CCBE623A-F4C3-4FA6-AB12-259C52EB9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從人類到酵母均具類似分子執行共同的功能（細胞分裂、傳遞訊息等）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控制基因運作調節的差異，出現不同的外形。人類和豌豆的差異主要不在基因，而在於基因如何、何時、何地運作和佈局蛋白質</a:t>
            </a:r>
          </a:p>
        </p:txBody>
      </p:sp>
      <p:pic>
        <p:nvPicPr>
          <p:cNvPr id="44036" name="圖片 1">
            <a:extLst>
              <a:ext uri="{FF2B5EF4-FFF2-40B4-BE49-F238E27FC236}">
                <a16:creationId xmlns:a16="http://schemas.microsoft.com/office/drawing/2014/main" id="{52674E3B-64A9-4B1D-A568-ECDD599B6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8" y="4660900"/>
            <a:ext cx="2108200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圖片 1">
            <a:extLst>
              <a:ext uri="{FF2B5EF4-FFF2-40B4-BE49-F238E27FC236}">
                <a16:creationId xmlns:a16="http://schemas.microsoft.com/office/drawing/2014/main" id="{3FE309AE-8826-4755-95EB-2A2F941E1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663" y="4660900"/>
            <a:ext cx="2779712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56F8E-B67F-44E9-9F0C-BA315EB5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sz="8800" b="1" dirty="0">
                <a:solidFill>
                  <a:srgbClr val="3333FF"/>
                </a:solidFill>
              </a:rPr>
              <a:t>本是同根生</a:t>
            </a:r>
            <a:r>
              <a:rPr lang="en-US" altLang="zh-TW" sz="8800" b="1" dirty="0">
                <a:solidFill>
                  <a:srgbClr val="3333FF"/>
                </a:solidFill>
              </a:rPr>
              <a:t>-4</a:t>
            </a:r>
            <a:br>
              <a:rPr lang="en-US" altLang="zh-TW" sz="8800" b="1" dirty="0">
                <a:solidFill>
                  <a:srgbClr val="3333FF"/>
                </a:solidFill>
              </a:rPr>
            </a:br>
            <a:r>
              <a:rPr lang="zh-TW" altLang="zh-TW" sz="2800" b="1" kern="100" dirty="0">
                <a:solidFill>
                  <a:schemeClr val="tx1"/>
                </a:solidFill>
                <a:cs typeface="Times New Roman" panose="02020603050405020304" pitchFamily="18" charset="0"/>
              </a:rPr>
              <a:t>基因的改變是演化的基礎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45059" name="內容版面配置區 2">
            <a:extLst>
              <a:ext uri="{FF2B5EF4-FFF2-40B4-BE49-F238E27FC236}">
                <a16:creationId xmlns:a16="http://schemas.microsoft.com/office/drawing/2014/main" id="{66874D60-A729-42C1-8742-5143E701B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76475"/>
            <a:ext cx="4965700" cy="3819525"/>
          </a:xfrm>
        </p:spPr>
        <p:txBody>
          <a:bodyPr/>
          <a:lstStyle/>
          <a:p>
            <a:r>
              <a:rPr lang="zh-TW" altLang="zh-TW" b="1">
                <a:solidFill>
                  <a:srgbClr val="009900"/>
                </a:solidFill>
              </a:rPr>
              <a:t>萬年前，人已將食物改得「不自然」了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zh-TW" b="1">
                <a:solidFill>
                  <a:srgbClr val="009900"/>
                </a:solidFill>
              </a:rPr>
              <a:t>玉米（玉蜀黍）的原生地是墨西哥，原</a:t>
            </a:r>
            <a:r>
              <a:rPr lang="zh-TW" altLang="en-US" b="1">
                <a:solidFill>
                  <a:srgbClr val="009900"/>
                </a:solidFill>
              </a:rPr>
              <a:t>稱</a:t>
            </a:r>
            <a:r>
              <a:rPr lang="zh-TW" altLang="zh-TW" b="1">
                <a:solidFill>
                  <a:srgbClr val="009900"/>
                </a:solidFill>
              </a:rPr>
              <a:t>類蜀黍（</a:t>
            </a:r>
            <a:r>
              <a:rPr lang="en-US" altLang="zh-TW" b="1">
                <a:solidFill>
                  <a:srgbClr val="009900"/>
                </a:solidFill>
              </a:rPr>
              <a:t>teosinte</a:t>
            </a:r>
            <a:r>
              <a:rPr lang="zh-TW" altLang="zh-TW" b="1">
                <a:solidFill>
                  <a:srgbClr val="009900"/>
                </a:solidFill>
              </a:rPr>
              <a:t>）的高草，結穗短，只一排少量顆粒</a:t>
            </a:r>
            <a:endParaRPr lang="zh-TW" altLang="en-US" b="1">
              <a:solidFill>
                <a:srgbClr val="009900"/>
              </a:solidFill>
            </a:endParaRPr>
          </a:p>
        </p:txBody>
      </p:sp>
      <p:pic>
        <p:nvPicPr>
          <p:cNvPr id="45060" name="圖片 4">
            <a:extLst>
              <a:ext uri="{FF2B5EF4-FFF2-40B4-BE49-F238E27FC236}">
                <a16:creationId xmlns:a16="http://schemas.microsoft.com/office/drawing/2014/main" id="{1850DE0F-40D4-43D8-A6F6-E5007C8C1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2420938"/>
            <a:ext cx="326231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標題 1">
            <a:extLst>
              <a:ext uri="{FF2B5EF4-FFF2-40B4-BE49-F238E27FC236}">
                <a16:creationId xmlns:a16="http://schemas.microsoft.com/office/drawing/2014/main" id="{6A1EFD72-BFE4-4C96-9E27-6F4DBAC9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本是同根生</a:t>
            </a:r>
            <a:r>
              <a:rPr lang="en-US" altLang="zh-TW" sz="8800" b="1">
                <a:solidFill>
                  <a:srgbClr val="3333FF"/>
                </a:solidFill>
              </a:rPr>
              <a:t>-5</a:t>
            </a:r>
            <a:br>
              <a:rPr lang="en-US" altLang="zh-TW" sz="8800" b="1">
                <a:solidFill>
                  <a:srgbClr val="3333FF"/>
                </a:solidFill>
              </a:rPr>
            </a:br>
            <a:r>
              <a:rPr lang="zh-TW" altLang="en-US" sz="2800" b="1">
                <a:solidFill>
                  <a:schemeClr val="tx1"/>
                </a:solidFill>
              </a:rPr>
              <a:t>來自魚的基因並不使蕃茄具魚腥味</a:t>
            </a:r>
            <a:endParaRPr lang="zh-TW" altLang="en-US" sz="2800">
              <a:solidFill>
                <a:schemeClr val="tx1"/>
              </a:solidFill>
            </a:endParaRPr>
          </a:p>
        </p:txBody>
      </p:sp>
      <p:sp>
        <p:nvSpPr>
          <p:cNvPr id="46083" name="內容版面配置區 2">
            <a:extLst>
              <a:ext uri="{FF2B5EF4-FFF2-40B4-BE49-F238E27FC236}">
                <a16:creationId xmlns:a16="http://schemas.microsoft.com/office/drawing/2014/main" id="{32A65D83-D87D-49C0-9B78-9AD04E750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33600"/>
            <a:ext cx="7772400" cy="3962400"/>
          </a:xfrm>
        </p:spPr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表達同意思的字，可用在許多文章中，基因為一段資訊而可用在許多不同的生物體內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某一生物的基因也可在另一生物內發揮功能。可將魚的基因放在水果內，魚的基因只是片段資訊，而沒貼標籤寫著「我來自魚」</a:t>
            </a:r>
          </a:p>
        </p:txBody>
      </p:sp>
      <p:pic>
        <p:nvPicPr>
          <p:cNvPr id="46084" name="圖片 1">
            <a:extLst>
              <a:ext uri="{FF2B5EF4-FFF2-40B4-BE49-F238E27FC236}">
                <a16:creationId xmlns:a16="http://schemas.microsoft.com/office/drawing/2014/main" id="{924FB249-B4D6-4488-81BA-21657DB54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581525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標題 1">
            <a:extLst>
              <a:ext uri="{FF2B5EF4-FFF2-40B4-BE49-F238E27FC236}">
                <a16:creationId xmlns:a16="http://schemas.microsoft.com/office/drawing/2014/main" id="{1A39016A-6527-4B75-9F42-28E7F3F07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本是同根生</a:t>
            </a:r>
            <a:r>
              <a:rPr lang="en-US" altLang="zh-TW" sz="8800" b="1">
                <a:solidFill>
                  <a:srgbClr val="3333FF"/>
                </a:solidFill>
              </a:rPr>
              <a:t>-6</a:t>
            </a:r>
            <a:endParaRPr lang="zh-TW" altLang="en-US" sz="5400" b="1">
              <a:solidFill>
                <a:srgbClr val="3333FF"/>
              </a:solidFill>
            </a:endParaRPr>
          </a:p>
        </p:txBody>
      </p:sp>
      <p:sp>
        <p:nvSpPr>
          <p:cNvPr id="47107" name="內容版面配置區 2">
            <a:extLst>
              <a:ext uri="{FF2B5EF4-FFF2-40B4-BE49-F238E27FC236}">
                <a16:creationId xmlns:a16="http://schemas.microsoft.com/office/drawing/2014/main" id="{A89981AC-D339-431D-A5E0-96EB79097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76475"/>
            <a:ext cx="7772400" cy="3819525"/>
          </a:xfrm>
        </p:spPr>
        <p:txBody>
          <a:bodyPr/>
          <a:lstStyle/>
          <a:p>
            <a:r>
              <a:rPr lang="zh-TW" altLang="en-US" sz="2400" b="1">
                <a:solidFill>
                  <a:srgbClr val="009900"/>
                </a:solidFill>
              </a:rPr>
              <a:t>該基因來自北極比目魚，可保護魚生存於冰冷水中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其實許多生物均具有抗冷基因，例如，甲蟲、冬裸麥、胡蘿蔔、龍葵等，所產生蛋白質的保護方式基本上一樣，但有效度各異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轉錄和轉譯</a:t>
            </a:r>
            <a:r>
              <a:rPr lang="en-US" altLang="zh-TW" sz="2400" b="1">
                <a:solidFill>
                  <a:srgbClr val="009900"/>
                </a:solidFill>
              </a:rPr>
              <a:t>DNA</a:t>
            </a:r>
            <a:r>
              <a:rPr lang="zh-TW" altLang="en-US" sz="2400" b="1">
                <a:solidFill>
                  <a:srgbClr val="009900"/>
                </a:solidFill>
              </a:rPr>
              <a:t>的規則適用所有生物，不管魚或蕃茄中的基因表現的氨基酸系列均同</a:t>
            </a:r>
          </a:p>
        </p:txBody>
      </p:sp>
      <p:pic>
        <p:nvPicPr>
          <p:cNvPr id="47108" name="圖片 2">
            <a:extLst>
              <a:ext uri="{FF2B5EF4-FFF2-40B4-BE49-F238E27FC236}">
                <a16:creationId xmlns:a16="http://schemas.microsoft.com/office/drawing/2014/main" id="{71DAEDC6-4792-47B4-8341-14DB0A3FB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4941888"/>
            <a:ext cx="587692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文字方塊 3">
            <a:extLst>
              <a:ext uri="{FF2B5EF4-FFF2-40B4-BE49-F238E27FC236}">
                <a16:creationId xmlns:a16="http://schemas.microsoft.com/office/drawing/2014/main" id="{49AFD806-6D03-4B96-8E2C-6745F6E58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6237288"/>
            <a:ext cx="216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1800" b="1">
                <a:solidFill>
                  <a:srgbClr val="FF00FF"/>
                </a:solidFill>
              </a:rPr>
              <a:t>不是</a:t>
            </a:r>
            <a:r>
              <a:rPr lang="en-US" altLang="zh-TW" sz="1800" b="1">
                <a:solidFill>
                  <a:srgbClr val="FF00FF"/>
                </a:solidFill>
              </a:rPr>
              <a:t>DNA</a:t>
            </a:r>
            <a:r>
              <a:rPr lang="zh-TW" altLang="en-US" sz="1800" b="1">
                <a:solidFill>
                  <a:srgbClr val="FF00FF"/>
                </a:solidFill>
              </a:rPr>
              <a:t>而是</a:t>
            </a:r>
            <a:r>
              <a:rPr lang="en-US" altLang="zh-TW" sz="1800" b="1">
                <a:solidFill>
                  <a:srgbClr val="FF00FF"/>
                </a:solidFill>
              </a:rPr>
              <a:t>gene</a:t>
            </a:r>
            <a:endParaRPr lang="zh-TW" altLang="en-US" sz="1800" b="1">
              <a:solidFill>
                <a:srgbClr val="FF00FF"/>
              </a:solidFill>
            </a:endParaRPr>
          </a:p>
        </p:txBody>
      </p:sp>
      <p:cxnSp>
        <p:nvCxnSpPr>
          <p:cNvPr id="6" name="弧形接點 5">
            <a:extLst>
              <a:ext uri="{FF2B5EF4-FFF2-40B4-BE49-F238E27FC236}">
                <a16:creationId xmlns:a16="http://schemas.microsoft.com/office/drawing/2014/main" id="{8AE436DD-28FF-4460-A2BA-BB0FAAE95438}"/>
              </a:ext>
            </a:extLst>
          </p:cNvPr>
          <p:cNvCxnSpPr/>
          <p:nvPr/>
        </p:nvCxnSpPr>
        <p:spPr>
          <a:xfrm rot="10800000">
            <a:off x="4140200" y="6096000"/>
            <a:ext cx="431800" cy="303213"/>
          </a:xfrm>
          <a:prstGeom prst="curvedConnector3">
            <a:avLst/>
          </a:prstGeom>
          <a:ln>
            <a:solidFill>
              <a:srgbClr val="FF00F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標題 1">
            <a:extLst>
              <a:ext uri="{FF2B5EF4-FFF2-40B4-BE49-F238E27FC236}">
                <a16:creationId xmlns:a16="http://schemas.microsoft.com/office/drawing/2014/main" id="{F3B23B55-ADCE-4C36-A181-C24134C0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本是同根生</a:t>
            </a:r>
            <a:r>
              <a:rPr lang="en-US" altLang="zh-TW" sz="8800" b="1">
                <a:solidFill>
                  <a:srgbClr val="3333FF"/>
                </a:solidFill>
              </a:rPr>
              <a:t>-7</a:t>
            </a:r>
            <a:br>
              <a:rPr lang="en-US" altLang="zh-TW" sz="8800" b="1">
                <a:solidFill>
                  <a:srgbClr val="3333FF"/>
                </a:solidFill>
              </a:rPr>
            </a:br>
            <a:r>
              <a:rPr lang="zh-TW" altLang="en-US" sz="2800" b="1">
                <a:solidFill>
                  <a:schemeClr val="tx1"/>
                </a:solidFill>
              </a:rPr>
              <a:t>無「番茄基因」、「細菌基因」</a:t>
            </a:r>
            <a:r>
              <a:rPr lang="en-US" altLang="zh-TW" sz="2800" b="1">
                <a:solidFill>
                  <a:schemeClr val="tx1"/>
                </a:solidFill>
              </a:rPr>
              <a:t>…</a:t>
            </a:r>
            <a:endParaRPr lang="zh-TW" altLang="en-US" sz="2800" b="1">
              <a:solidFill>
                <a:schemeClr val="tx1"/>
              </a:solidFill>
            </a:endParaRPr>
          </a:p>
        </p:txBody>
      </p:sp>
      <p:sp>
        <p:nvSpPr>
          <p:cNvPr id="48131" name="內容版面配置區 2">
            <a:extLst>
              <a:ext uri="{FF2B5EF4-FFF2-40B4-BE49-F238E27FC236}">
                <a16:creationId xmlns:a16="http://schemas.microsoft.com/office/drawing/2014/main" id="{08432D33-FADB-471A-85C6-1DA0E5758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05038"/>
            <a:ext cx="7772400" cy="37465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控制細胞分裂的基因體在酵母和人類中相同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幾億年演化，有些基因和蛋白質複製時出現小差異，而出現新功能</a:t>
            </a:r>
          </a:p>
        </p:txBody>
      </p:sp>
      <p:pic>
        <p:nvPicPr>
          <p:cNvPr id="48132" name="圖片 3">
            <a:extLst>
              <a:ext uri="{FF2B5EF4-FFF2-40B4-BE49-F238E27FC236}">
                <a16:creationId xmlns:a16="http://schemas.microsoft.com/office/drawing/2014/main" id="{9DA5E6E9-C5BA-4412-8DC4-ACC6CBF74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4600575"/>
            <a:ext cx="2700338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標題 1">
            <a:extLst>
              <a:ext uri="{FF2B5EF4-FFF2-40B4-BE49-F238E27FC236}">
                <a16:creationId xmlns:a16="http://schemas.microsoft.com/office/drawing/2014/main" id="{D895898E-CCF7-4CA5-BEC0-A1803DC30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本是同根生</a:t>
            </a:r>
            <a:r>
              <a:rPr lang="en-US" altLang="zh-TW" sz="8800" b="1">
                <a:solidFill>
                  <a:srgbClr val="3333FF"/>
                </a:solidFill>
              </a:rPr>
              <a:t>-8</a:t>
            </a:r>
            <a:endParaRPr lang="zh-TW" altLang="en-US" sz="5400"/>
          </a:p>
        </p:txBody>
      </p:sp>
      <p:sp>
        <p:nvSpPr>
          <p:cNvPr id="49155" name="內容版面配置區 2">
            <a:extLst>
              <a:ext uri="{FF2B5EF4-FFF2-40B4-BE49-F238E27FC236}">
                <a16:creationId xmlns:a16="http://schemas.microsoft.com/office/drawing/2014/main" id="{15624BB3-768C-467D-AEA8-64F385072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看似無關的生物間，轉移基因可行，因生物有相同的</a:t>
            </a:r>
            <a:r>
              <a:rPr lang="en-US" altLang="zh-TW" sz="2800" b="1">
                <a:solidFill>
                  <a:srgbClr val="009900"/>
                </a:solidFill>
              </a:rPr>
              <a:t>DNA</a:t>
            </a:r>
            <a:r>
              <a:rPr lang="zh-TW" altLang="en-US" sz="2800" b="1">
                <a:solidFill>
                  <a:srgbClr val="009900"/>
                </a:solidFill>
              </a:rPr>
              <a:t>編碼、蛋白質合成等生命機能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能轉移基因的原因之一：表面上相異的生物在分子層次相似。基因並不獨屬於其生物來源</a:t>
            </a:r>
          </a:p>
        </p:txBody>
      </p:sp>
      <p:pic>
        <p:nvPicPr>
          <p:cNvPr id="49156" name="圖片 1">
            <a:extLst>
              <a:ext uri="{FF2B5EF4-FFF2-40B4-BE49-F238E27FC236}">
                <a16:creationId xmlns:a16="http://schemas.microsoft.com/office/drawing/2014/main" id="{18503B70-6C3E-4B5D-9932-E092304E4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4335463"/>
            <a:ext cx="263842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標題 1">
            <a:extLst>
              <a:ext uri="{FF2B5EF4-FFF2-40B4-BE49-F238E27FC236}">
                <a16:creationId xmlns:a16="http://schemas.microsoft.com/office/drawing/2014/main" id="{33722E93-D9EB-448C-A323-05C82CF4C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本是同根生</a:t>
            </a:r>
            <a:r>
              <a:rPr lang="en-US" altLang="zh-TW" sz="8800" b="1">
                <a:solidFill>
                  <a:srgbClr val="3333FF"/>
                </a:solidFill>
              </a:rPr>
              <a:t>-9</a:t>
            </a:r>
            <a:endParaRPr lang="zh-TW" altLang="en-US"/>
          </a:p>
        </p:txBody>
      </p:sp>
      <p:sp>
        <p:nvSpPr>
          <p:cNvPr id="50179" name="內容版面配置區 2">
            <a:extLst>
              <a:ext uri="{FF2B5EF4-FFF2-40B4-BE49-F238E27FC236}">
                <a16:creationId xmlns:a16="http://schemas.microsoft.com/office/drawing/2014/main" id="{FE8FA909-B487-40B9-AD71-2A50B3A31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大部份品種源自小比例的基因不同</a:t>
            </a:r>
          </a:p>
          <a:p>
            <a:r>
              <a:rPr lang="zh-TW" altLang="en-US" b="1">
                <a:solidFill>
                  <a:srgbClr val="009900"/>
                </a:solidFill>
              </a:rPr>
              <a:t>番茄和細菌有共同的祖先、多共同基因，歷經漫長演化，由基因體合作而不是由單個基因構成</a:t>
            </a:r>
          </a:p>
          <a:p>
            <a:endParaRPr lang="zh-TW" altLang="en-US"/>
          </a:p>
        </p:txBody>
      </p:sp>
      <p:pic>
        <p:nvPicPr>
          <p:cNvPr id="50180" name="Picture 2" descr="strawfishlogo">
            <a:extLst>
              <a:ext uri="{FF2B5EF4-FFF2-40B4-BE49-F238E27FC236}">
                <a16:creationId xmlns:a16="http://schemas.microsoft.com/office/drawing/2014/main" id="{5F2FDA44-4D89-4B74-9468-E274D9E68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8" t="1387" r="13998"/>
          <a:stretch>
            <a:fillRect/>
          </a:stretch>
        </p:blipFill>
        <p:spPr bwMode="auto">
          <a:xfrm>
            <a:off x="3419475" y="4378325"/>
            <a:ext cx="2905125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9F6D5C-CB1B-47B6-AFAE-2380E0318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sz="8800" b="1" dirty="0">
                <a:solidFill>
                  <a:srgbClr val="3333FF"/>
                </a:solidFill>
              </a:rPr>
              <a:t>本是同根生</a:t>
            </a:r>
            <a:r>
              <a:rPr lang="en-US" altLang="zh-TW" sz="8800" b="1" dirty="0">
                <a:solidFill>
                  <a:srgbClr val="3333FF"/>
                </a:solidFill>
              </a:rPr>
              <a:t>-10</a:t>
            </a:r>
            <a:br>
              <a:rPr lang="en-US" altLang="zh-TW" sz="8800" b="1" dirty="0">
                <a:solidFill>
                  <a:srgbClr val="3333FF"/>
                </a:solidFill>
              </a:rPr>
            </a:br>
            <a:r>
              <a:rPr lang="zh-TW" altLang="en-US" sz="3200" b="1" kern="100" dirty="0">
                <a:solidFill>
                  <a:schemeClr val="tx1"/>
                </a:solidFill>
                <a:cs typeface="Times New Roman" panose="02020603050405020304" pitchFamily="18" charset="0"/>
              </a:rPr>
              <a:t>拯救實驗 </a:t>
            </a:r>
            <a:r>
              <a:rPr lang="en-US" altLang="zh-TW" sz="3200" b="1" kern="100" dirty="0">
                <a:solidFill>
                  <a:schemeClr val="tx1"/>
                </a:solidFill>
                <a:cs typeface="Times New Roman" panose="02020603050405020304" pitchFamily="18" charset="0"/>
              </a:rPr>
              <a:t>rescue experiment</a:t>
            </a:r>
            <a:endParaRPr lang="zh-TW" altLang="en-US" sz="3200" dirty="0">
              <a:solidFill>
                <a:schemeClr val="tx1"/>
              </a:solidFill>
            </a:endParaRPr>
          </a:p>
        </p:txBody>
      </p:sp>
      <p:sp>
        <p:nvSpPr>
          <p:cNvPr id="51203" name="內容版面配置區 2">
            <a:extLst>
              <a:ext uri="{FF2B5EF4-FFF2-40B4-BE49-F238E27FC236}">
                <a16:creationId xmlns:a16="http://schemas.microsoft.com/office/drawing/2014/main" id="{0F9535AA-EDBB-45FB-BE89-D69D5F0BC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76475"/>
            <a:ext cx="7772400" cy="3819525"/>
          </a:xfrm>
        </p:spPr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人類蛋白質約有九成也見於果蠅和蠕蟲的蛋白質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生物體之間基本的生化相似性，反映於「拯救實驗」：當某一物種的某蛋白質失效時，可拿其他物種的相對應蛋白質來「拯救」</a:t>
            </a:r>
            <a:r>
              <a:rPr lang="zh-TW" altLang="en-US" sz="1800" b="1"/>
              <a:t>人與牛的胰島素非常相似，糖尿病人可拿牛的胰島素當替代品</a:t>
            </a:r>
          </a:p>
        </p:txBody>
      </p:sp>
      <p:pic>
        <p:nvPicPr>
          <p:cNvPr id="51204" name="圖片 2">
            <a:extLst>
              <a:ext uri="{FF2B5EF4-FFF2-40B4-BE49-F238E27FC236}">
                <a16:creationId xmlns:a16="http://schemas.microsoft.com/office/drawing/2014/main" id="{93373C54-7B79-4D30-9BCE-6E863FE37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797425"/>
            <a:ext cx="2160588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1">
            <a:extLst>
              <a:ext uri="{FF2B5EF4-FFF2-40B4-BE49-F238E27FC236}">
                <a16:creationId xmlns:a16="http://schemas.microsoft.com/office/drawing/2014/main" id="{CE68DA0A-05AA-4D0D-8216-776407AF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7200" b="1">
                <a:solidFill>
                  <a:srgbClr val="3333FF"/>
                </a:solidFill>
              </a:rPr>
              <a:t>基改的時代背景</a:t>
            </a:r>
            <a:r>
              <a:rPr lang="en-US" altLang="zh-TW" sz="7200" b="1">
                <a:solidFill>
                  <a:srgbClr val="3333FF"/>
                </a:solidFill>
              </a:rPr>
              <a:t>-1</a:t>
            </a:r>
            <a:endParaRPr lang="zh-TW" altLang="en-US" sz="7200">
              <a:solidFill>
                <a:srgbClr val="3333FF"/>
              </a:solidFill>
            </a:endParaRPr>
          </a:p>
        </p:txBody>
      </p:sp>
      <p:sp>
        <p:nvSpPr>
          <p:cNvPr id="52227" name="內容版面配置區 2">
            <a:extLst>
              <a:ext uri="{FF2B5EF4-FFF2-40B4-BE49-F238E27FC236}">
                <a16:creationId xmlns:a16="http://schemas.microsoft.com/office/drawing/2014/main" id="{6D4FC5DB-E5C5-4095-90DB-F1AC65176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分解快速而不殘留的有機磷殺蟲劑（巴拉松</a:t>
            </a:r>
            <a:r>
              <a:rPr lang="en-US" altLang="zh-TW" b="1">
                <a:solidFill>
                  <a:srgbClr val="009900"/>
                </a:solidFill>
              </a:rPr>
              <a:t>…</a:t>
            </a:r>
            <a:r>
              <a:rPr lang="zh-TW" altLang="en-US" b="1">
                <a:solidFill>
                  <a:srgbClr val="009900"/>
                </a:solidFill>
              </a:rPr>
              <a:t>），但其毒性比</a:t>
            </a:r>
            <a:r>
              <a:rPr lang="en-US" altLang="zh-TW" b="1">
                <a:solidFill>
                  <a:srgbClr val="009900"/>
                </a:solidFill>
              </a:rPr>
              <a:t>DDT</a:t>
            </a:r>
            <a:r>
              <a:rPr lang="zh-TW" altLang="en-US" b="1">
                <a:solidFill>
                  <a:srgbClr val="009900"/>
                </a:solidFill>
              </a:rPr>
              <a:t>更強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天然殺蟲劑：菊花的除蟲菊素，幾年後出現抗藥性。有些除蟲菊素毒性強而傷人</a:t>
            </a:r>
          </a:p>
        </p:txBody>
      </p:sp>
      <p:pic>
        <p:nvPicPr>
          <p:cNvPr id="52228" name="圖片 1">
            <a:extLst>
              <a:ext uri="{FF2B5EF4-FFF2-40B4-BE49-F238E27FC236}">
                <a16:creationId xmlns:a16="http://schemas.microsoft.com/office/drawing/2014/main" id="{96A241A8-248B-4B5F-AC66-35F577B64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4292600"/>
            <a:ext cx="2217737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>
            <a:extLst>
              <a:ext uri="{FF2B5EF4-FFF2-40B4-BE49-F238E27FC236}">
                <a16:creationId xmlns:a16="http://schemas.microsoft.com/office/drawing/2014/main" id="{8C7A92AB-634C-4B60-84AD-405693659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7200" b="1">
                <a:solidFill>
                  <a:srgbClr val="3333FF"/>
                </a:solidFill>
              </a:rPr>
              <a:t>基改的時代背景</a:t>
            </a:r>
            <a:r>
              <a:rPr lang="en-US" altLang="zh-TW" sz="7200" b="1">
                <a:solidFill>
                  <a:srgbClr val="3333FF"/>
                </a:solidFill>
              </a:rPr>
              <a:t>-2</a:t>
            </a:r>
            <a:endParaRPr lang="zh-TW" altLang="en-US"/>
          </a:p>
        </p:txBody>
      </p:sp>
      <p:sp>
        <p:nvSpPr>
          <p:cNvPr id="53251" name="內容版面配置區 2">
            <a:extLst>
              <a:ext uri="{FF2B5EF4-FFF2-40B4-BE49-F238E27FC236}">
                <a16:creationId xmlns:a16="http://schemas.microsoft.com/office/drawing/2014/main" id="{A109C769-0950-49E1-B477-8AF5B2C44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1">
                <a:solidFill>
                  <a:srgbClr val="009900"/>
                </a:solidFill>
              </a:rPr>
              <a:t>玉米螟蟲深藏玉米莖桿內，傳統噴藥只保護到外表的莖葉而無力深入根部和作物內部組織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玉米經螟虫咬食後，易發霉而引起真菌性毒素和黃麴毒素污染</a:t>
            </a:r>
            <a:endParaRPr lang="en-US" altLang="zh-TW" sz="2400" b="1">
              <a:solidFill>
                <a:srgbClr val="009900"/>
              </a:solidFill>
            </a:endParaRPr>
          </a:p>
          <a:p>
            <a:endParaRPr lang="zh-TW" altLang="en-US" b="1">
              <a:solidFill>
                <a:srgbClr val="009900"/>
              </a:solidFill>
            </a:endParaRPr>
          </a:p>
        </p:txBody>
      </p:sp>
      <p:pic>
        <p:nvPicPr>
          <p:cNvPr id="53252" name="圖片 3">
            <a:extLst>
              <a:ext uri="{FF2B5EF4-FFF2-40B4-BE49-F238E27FC236}">
                <a16:creationId xmlns:a16="http://schemas.microsoft.com/office/drawing/2014/main" id="{FA2A8657-5D90-482A-B2F6-39387AE27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3649663"/>
            <a:ext cx="3135312" cy="227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圖片 4">
            <a:extLst>
              <a:ext uri="{FF2B5EF4-FFF2-40B4-BE49-F238E27FC236}">
                <a16:creationId xmlns:a16="http://schemas.microsoft.com/office/drawing/2014/main" id="{05B3ADA1-42FB-47E3-B7A1-5F8D6D2D7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3640138"/>
            <a:ext cx="2246312" cy="228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>
            <a:extLst>
              <a:ext uri="{FF2B5EF4-FFF2-40B4-BE49-F238E27FC236}">
                <a16:creationId xmlns:a16="http://schemas.microsoft.com/office/drawing/2014/main" id="{E461333B-F063-4B5C-8A65-BDA1CC23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171" name="內容版面配置區 2">
            <a:extLst>
              <a:ext uri="{FF2B5EF4-FFF2-40B4-BE49-F238E27FC236}">
                <a16:creationId xmlns:a16="http://schemas.microsoft.com/office/drawing/2014/main" id="{E45A5986-2A94-4EAB-8CAB-CF891D79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2" name="圖片 3">
            <a:extLst>
              <a:ext uri="{FF2B5EF4-FFF2-40B4-BE49-F238E27FC236}">
                <a16:creationId xmlns:a16="http://schemas.microsoft.com/office/drawing/2014/main" id="{B3EF4C79-FA57-476B-86C5-A16A1CD94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609600"/>
            <a:ext cx="6264275" cy="545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文字方塊 1">
            <a:extLst>
              <a:ext uri="{FF2B5EF4-FFF2-40B4-BE49-F238E27FC236}">
                <a16:creationId xmlns:a16="http://schemas.microsoft.com/office/drawing/2014/main" id="{262DD463-A3E2-4A37-AA7F-28B036697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9338" y="1196975"/>
            <a:ext cx="554037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2400" b="1">
                <a:solidFill>
                  <a:srgbClr val="3333FF"/>
                </a:solidFill>
              </a:rPr>
              <a:t>為何基改的知識差距最大？</a:t>
            </a:r>
          </a:p>
        </p:txBody>
      </p:sp>
      <p:cxnSp>
        <p:nvCxnSpPr>
          <p:cNvPr id="4" name="弧形接點 3">
            <a:extLst>
              <a:ext uri="{FF2B5EF4-FFF2-40B4-BE49-F238E27FC236}">
                <a16:creationId xmlns:a16="http://schemas.microsoft.com/office/drawing/2014/main" id="{E655CCB6-4611-4DEC-9CAF-348C04BA0270}"/>
              </a:ext>
            </a:extLst>
          </p:cNvPr>
          <p:cNvCxnSpPr/>
          <p:nvPr/>
        </p:nvCxnSpPr>
        <p:spPr>
          <a:xfrm rot="10800000">
            <a:off x="5076825" y="1333500"/>
            <a:ext cx="2519363" cy="568325"/>
          </a:xfrm>
          <a:prstGeom prst="curvedConnector3">
            <a:avLst/>
          </a:prstGeom>
          <a:ln w="4445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1">
            <a:extLst>
              <a:ext uri="{FF2B5EF4-FFF2-40B4-BE49-F238E27FC236}">
                <a16:creationId xmlns:a16="http://schemas.microsoft.com/office/drawing/2014/main" id="{247D32B9-FE9D-4AF8-8D3D-94CABAB4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7200" b="1">
                <a:solidFill>
                  <a:srgbClr val="3333FF"/>
                </a:solidFill>
              </a:rPr>
              <a:t>基改的時代背景</a:t>
            </a:r>
            <a:r>
              <a:rPr lang="en-US" altLang="zh-TW" sz="7200" b="1">
                <a:solidFill>
                  <a:srgbClr val="3333FF"/>
                </a:solidFill>
              </a:rPr>
              <a:t>-3</a:t>
            </a:r>
            <a:endParaRPr lang="zh-TW" altLang="en-US"/>
          </a:p>
        </p:txBody>
      </p:sp>
      <p:sp>
        <p:nvSpPr>
          <p:cNvPr id="54275" name="內容版面配置區 2">
            <a:extLst>
              <a:ext uri="{FF2B5EF4-FFF2-40B4-BE49-F238E27FC236}">
                <a16:creationId xmlns:a16="http://schemas.microsoft.com/office/drawing/2014/main" id="{0097A31E-FDB7-4754-A75A-29710869A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玉米為非洲最廣泛種植的主糧，超過三百萬農民常缺水灌溉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近來的氣候變遷更惡化乾旱問題</a:t>
            </a:r>
          </a:p>
        </p:txBody>
      </p:sp>
      <p:pic>
        <p:nvPicPr>
          <p:cNvPr id="54276" name="圖片 1">
            <a:extLst>
              <a:ext uri="{FF2B5EF4-FFF2-40B4-BE49-F238E27FC236}">
                <a16:creationId xmlns:a16="http://schemas.microsoft.com/office/drawing/2014/main" id="{8D9AC90D-DD99-4C5E-9A42-062881F7D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933825"/>
            <a:ext cx="310832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 1">
            <a:extLst>
              <a:ext uri="{FF2B5EF4-FFF2-40B4-BE49-F238E27FC236}">
                <a16:creationId xmlns:a16="http://schemas.microsoft.com/office/drawing/2014/main" id="{E50C10E6-8CE3-48EE-96A7-6E1486470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7200" b="1">
                <a:solidFill>
                  <a:srgbClr val="3333FF"/>
                </a:solidFill>
              </a:rPr>
              <a:t>基改的時代背景</a:t>
            </a:r>
            <a:r>
              <a:rPr lang="en-US" altLang="zh-TW" sz="7200" b="1">
                <a:solidFill>
                  <a:srgbClr val="3333FF"/>
                </a:solidFill>
              </a:rPr>
              <a:t>-4</a:t>
            </a:r>
            <a:endParaRPr lang="zh-TW" altLang="en-US" sz="7200" b="1">
              <a:solidFill>
                <a:srgbClr val="3333FF"/>
              </a:solidFill>
            </a:endParaRPr>
          </a:p>
        </p:txBody>
      </p:sp>
      <p:sp>
        <p:nvSpPr>
          <p:cNvPr id="55299" name="內容版面配置區 2">
            <a:extLst>
              <a:ext uri="{FF2B5EF4-FFF2-40B4-BE49-F238E27FC236}">
                <a16:creationId xmlns:a16="http://schemas.microsoft.com/office/drawing/2014/main" id="{6C6A1B98-2719-48CF-A3E3-812A5B650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育種者實驗雜交不同作物，冀望獲得更佳品種，費時費資源、成功率不高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雜交是人類改變自然、加速變異的作為（自力救濟）</a:t>
            </a:r>
          </a:p>
        </p:txBody>
      </p:sp>
      <p:pic>
        <p:nvPicPr>
          <p:cNvPr id="55300" name="圖片 1">
            <a:extLst>
              <a:ext uri="{FF2B5EF4-FFF2-40B4-BE49-F238E27FC236}">
                <a16:creationId xmlns:a16="http://schemas.microsoft.com/office/drawing/2014/main" id="{7ABBDF35-6258-4CF7-93B8-49BA8AC1D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365625"/>
            <a:ext cx="6878637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文字方塊 2">
            <a:extLst>
              <a:ext uri="{FF2B5EF4-FFF2-40B4-BE49-F238E27FC236}">
                <a16:creationId xmlns:a16="http://schemas.microsoft.com/office/drawing/2014/main" id="{CF1795E9-4905-4D08-BB44-1757BA135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3933825"/>
            <a:ext cx="2414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zh-TW" altLang="en-US" sz="2000" b="1"/>
              <a:t>馬和驢的後代騾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標題 1">
            <a:extLst>
              <a:ext uri="{FF2B5EF4-FFF2-40B4-BE49-F238E27FC236}">
                <a16:creationId xmlns:a16="http://schemas.microsoft.com/office/drawing/2014/main" id="{1082A94D-868F-4712-846A-CB4ACD56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7200" b="1">
                <a:solidFill>
                  <a:srgbClr val="3333FF"/>
                </a:solidFill>
              </a:rPr>
              <a:t>基改的時代背景</a:t>
            </a:r>
            <a:r>
              <a:rPr lang="en-US" altLang="zh-TW" sz="7200" b="1">
                <a:solidFill>
                  <a:srgbClr val="3333FF"/>
                </a:solidFill>
              </a:rPr>
              <a:t>-5</a:t>
            </a:r>
            <a:endParaRPr lang="zh-TW" altLang="en-US"/>
          </a:p>
        </p:txBody>
      </p:sp>
      <p:sp>
        <p:nvSpPr>
          <p:cNvPr id="56323" name="內容版面配置區 2">
            <a:extLst>
              <a:ext uri="{FF2B5EF4-FFF2-40B4-BE49-F238E27FC236}">
                <a16:creationId xmlns:a16="http://schemas.microsoft.com/office/drawing/2014/main" id="{BA079612-CFBF-4D3F-9200-7AAA7704C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重組</a:t>
            </a:r>
            <a:r>
              <a:rPr lang="en-US" altLang="zh-TW" b="1">
                <a:solidFill>
                  <a:srgbClr val="009900"/>
                </a:solidFill>
              </a:rPr>
              <a:t>DNA</a:t>
            </a:r>
            <a:r>
              <a:rPr lang="zh-TW" altLang="en-US" b="1">
                <a:solidFill>
                  <a:srgbClr val="009900"/>
                </a:solidFill>
              </a:rPr>
              <a:t>、基因轉殖、遺傳工程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將不同的</a:t>
            </a:r>
            <a:r>
              <a:rPr lang="en-US" altLang="zh-TW" b="1">
                <a:solidFill>
                  <a:srgbClr val="009900"/>
                </a:solidFill>
              </a:rPr>
              <a:t>DNA</a:t>
            </a:r>
            <a:r>
              <a:rPr lang="zh-TW" altLang="en-US" b="1">
                <a:solidFill>
                  <a:srgbClr val="009900"/>
                </a:solidFill>
              </a:rPr>
              <a:t>接合、將重組</a:t>
            </a:r>
            <a:r>
              <a:rPr lang="en-US" altLang="zh-TW" b="1">
                <a:solidFill>
                  <a:srgbClr val="009900"/>
                </a:solidFill>
              </a:rPr>
              <a:t>DNA</a:t>
            </a:r>
            <a:r>
              <a:rPr lang="zh-TW" altLang="en-US" b="1">
                <a:solidFill>
                  <a:srgbClr val="009900"/>
                </a:solidFill>
              </a:rPr>
              <a:t>轉殖寄主細胞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基改技術明確精準、縮短時程、克服物種間不相容的障礙</a:t>
            </a:r>
          </a:p>
        </p:txBody>
      </p:sp>
      <p:pic>
        <p:nvPicPr>
          <p:cNvPr id="56324" name="圖片 1">
            <a:extLst>
              <a:ext uri="{FF2B5EF4-FFF2-40B4-BE49-F238E27FC236}">
                <a16:creationId xmlns:a16="http://schemas.microsoft.com/office/drawing/2014/main" id="{F84A40A4-F850-4DFD-B334-C231D43B9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4581525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標題 1">
            <a:extLst>
              <a:ext uri="{FF2B5EF4-FFF2-40B4-BE49-F238E27FC236}">
                <a16:creationId xmlns:a16="http://schemas.microsoft.com/office/drawing/2014/main" id="{47F59BFC-50D9-4D8D-91F3-D89E4882E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7200" b="1">
                <a:solidFill>
                  <a:srgbClr val="3333FF"/>
                </a:solidFill>
              </a:rPr>
              <a:t>基改的時代背景</a:t>
            </a:r>
            <a:r>
              <a:rPr lang="en-US" altLang="zh-TW" sz="7200" b="1">
                <a:solidFill>
                  <a:srgbClr val="3333FF"/>
                </a:solidFill>
              </a:rPr>
              <a:t>-6</a:t>
            </a:r>
            <a:endParaRPr lang="zh-TW" altLang="en-US"/>
          </a:p>
        </p:txBody>
      </p:sp>
      <p:sp>
        <p:nvSpPr>
          <p:cNvPr id="57347" name="內容版面配置區 2">
            <a:extLst>
              <a:ext uri="{FF2B5EF4-FFF2-40B4-BE49-F238E27FC236}">
                <a16:creationId xmlns:a16="http://schemas.microsoft.com/office/drawing/2014/main" id="{C896EA84-E6FC-4263-9C5B-40D61B9D1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009900"/>
                </a:solidFill>
              </a:rPr>
              <a:t>1968</a:t>
            </a:r>
            <a:r>
              <a:rPr lang="zh-TW" altLang="en-US" b="1">
                <a:solidFill>
                  <a:srgbClr val="009900"/>
                </a:solidFill>
              </a:rPr>
              <a:t>年，瑞士生物學家阿爾伯（</a:t>
            </a:r>
            <a:r>
              <a:rPr lang="en-US" altLang="zh-TW" b="1">
                <a:solidFill>
                  <a:srgbClr val="009900"/>
                </a:solidFill>
              </a:rPr>
              <a:t>Arber</a:t>
            </a:r>
            <a:r>
              <a:rPr lang="zh-TW" altLang="en-US" b="1">
                <a:solidFill>
                  <a:srgbClr val="009900"/>
                </a:solidFill>
              </a:rPr>
              <a:t>）等，從大腸桿菌中取出限制性內切酶，能在</a:t>
            </a:r>
            <a:r>
              <a:rPr lang="en-US" altLang="zh-TW" b="1">
                <a:solidFill>
                  <a:srgbClr val="009900"/>
                </a:solidFill>
              </a:rPr>
              <a:t>DNA</a:t>
            </a:r>
            <a:r>
              <a:rPr lang="zh-TW" altLang="en-US" b="1">
                <a:solidFill>
                  <a:srgbClr val="009900"/>
                </a:solidFill>
              </a:rPr>
              <a:t>上尋找特定的「切點」，將</a:t>
            </a:r>
            <a:r>
              <a:rPr lang="en-US" altLang="zh-TW" b="1">
                <a:solidFill>
                  <a:srgbClr val="009900"/>
                </a:solidFill>
              </a:rPr>
              <a:t>DNA</a:t>
            </a:r>
            <a:r>
              <a:rPr lang="zh-TW" altLang="en-US" b="1">
                <a:solidFill>
                  <a:srgbClr val="009900"/>
                </a:solidFill>
              </a:rPr>
              <a:t>分子的雙鏈交錯地切斷。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稱為「分子剪刀」</a:t>
            </a:r>
          </a:p>
        </p:txBody>
      </p:sp>
      <p:pic>
        <p:nvPicPr>
          <p:cNvPr id="57348" name="圖片 1">
            <a:extLst>
              <a:ext uri="{FF2B5EF4-FFF2-40B4-BE49-F238E27FC236}">
                <a16:creationId xmlns:a16="http://schemas.microsoft.com/office/drawing/2014/main" id="{1D4F45DE-63E5-431B-8C7C-8C74996D3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495800"/>
            <a:ext cx="34861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標題 1">
            <a:extLst>
              <a:ext uri="{FF2B5EF4-FFF2-40B4-BE49-F238E27FC236}">
                <a16:creationId xmlns:a16="http://schemas.microsoft.com/office/drawing/2014/main" id="{B52C2CB2-ED7F-406F-A8E2-691BFDC1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7200" b="1">
                <a:solidFill>
                  <a:srgbClr val="3333FF"/>
                </a:solidFill>
              </a:rPr>
              <a:t>基改的時代背景</a:t>
            </a:r>
            <a:r>
              <a:rPr lang="en-US" altLang="zh-TW" sz="7200" b="1">
                <a:solidFill>
                  <a:srgbClr val="3333FF"/>
                </a:solidFill>
              </a:rPr>
              <a:t>-7</a:t>
            </a:r>
            <a:endParaRPr lang="zh-TW" altLang="en-US"/>
          </a:p>
        </p:txBody>
      </p:sp>
      <p:sp>
        <p:nvSpPr>
          <p:cNvPr id="58371" name="內容版面配置區 2">
            <a:extLst>
              <a:ext uri="{FF2B5EF4-FFF2-40B4-BE49-F238E27FC236}">
                <a16:creationId xmlns:a16="http://schemas.microsoft.com/office/drawing/2014/main" id="{1E1FBAB4-E5C9-4C87-93E2-0D2AF3E4B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009900"/>
                </a:solidFill>
              </a:rPr>
              <a:t>1967</a:t>
            </a:r>
            <a:r>
              <a:rPr lang="zh-TW" altLang="en-US" b="1">
                <a:solidFill>
                  <a:srgbClr val="009900"/>
                </a:solidFill>
              </a:rPr>
              <a:t>年，發現</a:t>
            </a:r>
            <a:r>
              <a:rPr lang="en-US" altLang="zh-TW" b="1">
                <a:solidFill>
                  <a:srgbClr val="009900"/>
                </a:solidFill>
              </a:rPr>
              <a:t>DNA</a:t>
            </a:r>
            <a:r>
              <a:rPr lang="zh-TW" altLang="en-US" b="1">
                <a:solidFill>
                  <a:srgbClr val="009900"/>
                </a:solidFill>
              </a:rPr>
              <a:t>連接酶，可將兩</a:t>
            </a:r>
            <a:r>
              <a:rPr lang="en-US" altLang="zh-TW" b="1">
                <a:solidFill>
                  <a:srgbClr val="009900"/>
                </a:solidFill>
              </a:rPr>
              <a:t>DNA</a:t>
            </a:r>
            <a:r>
              <a:rPr lang="zh-TW" altLang="en-US" b="1">
                <a:solidFill>
                  <a:srgbClr val="009900"/>
                </a:solidFill>
              </a:rPr>
              <a:t>片段連接起來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成名符其實的「縫合」基因的「分子針線」</a:t>
            </a:r>
          </a:p>
        </p:txBody>
      </p:sp>
      <p:pic>
        <p:nvPicPr>
          <p:cNvPr id="58372" name="圖片 2">
            <a:extLst>
              <a:ext uri="{FF2B5EF4-FFF2-40B4-BE49-F238E27FC236}">
                <a16:creationId xmlns:a16="http://schemas.microsoft.com/office/drawing/2014/main" id="{CC598F9D-BC7D-4C2B-B179-95C6CFB7F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3860800"/>
            <a:ext cx="29813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 1">
            <a:extLst>
              <a:ext uri="{FF2B5EF4-FFF2-40B4-BE49-F238E27FC236}">
                <a16:creationId xmlns:a16="http://schemas.microsoft.com/office/drawing/2014/main" id="{2193EC3D-5618-4D81-A39B-972F49A4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7200" b="1">
                <a:solidFill>
                  <a:srgbClr val="3333FF"/>
                </a:solidFill>
              </a:rPr>
              <a:t>基改的時代背景</a:t>
            </a:r>
            <a:r>
              <a:rPr lang="en-US" altLang="zh-TW" sz="7200" b="1">
                <a:solidFill>
                  <a:srgbClr val="3333FF"/>
                </a:solidFill>
              </a:rPr>
              <a:t>-8</a:t>
            </a:r>
            <a:endParaRPr lang="zh-TW" altLang="en-US"/>
          </a:p>
        </p:txBody>
      </p:sp>
      <p:sp>
        <p:nvSpPr>
          <p:cNvPr id="59395" name="內容版面配置區 2">
            <a:extLst>
              <a:ext uri="{FF2B5EF4-FFF2-40B4-BE49-F238E27FC236}">
                <a16:creationId xmlns:a16="http://schemas.microsoft.com/office/drawing/2014/main" id="{09612477-CF56-4281-8539-830FC31CF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1">
                <a:solidFill>
                  <a:srgbClr val="009900"/>
                </a:solidFill>
              </a:rPr>
              <a:t>1972</a:t>
            </a:r>
            <a:r>
              <a:rPr lang="zh-TW" altLang="en-US" sz="2800" b="1">
                <a:solidFill>
                  <a:srgbClr val="009900"/>
                </a:solidFill>
              </a:rPr>
              <a:t>年，美國伯格（</a:t>
            </a:r>
            <a:r>
              <a:rPr lang="en-US" altLang="zh-TW" sz="2800" b="1">
                <a:solidFill>
                  <a:srgbClr val="009900"/>
                </a:solidFill>
              </a:rPr>
              <a:t>Paul Berg</a:t>
            </a:r>
            <a:r>
              <a:rPr lang="zh-TW" altLang="en-US" sz="2800" b="1">
                <a:solidFill>
                  <a:srgbClr val="009900"/>
                </a:solidFill>
              </a:rPr>
              <a:t>）創造第一個重組</a:t>
            </a:r>
            <a:r>
              <a:rPr lang="en-US" altLang="zh-TW" sz="2800" b="1">
                <a:solidFill>
                  <a:srgbClr val="009900"/>
                </a:solidFill>
              </a:rPr>
              <a:t>DNA</a:t>
            </a:r>
            <a:r>
              <a:rPr lang="zh-TW" altLang="en-US" sz="2800" b="1">
                <a:solidFill>
                  <a:srgbClr val="009900"/>
                </a:solidFill>
              </a:rPr>
              <a:t>分子結合（兩種病毒）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en-US" altLang="zh-TW" sz="2800" b="1">
                <a:solidFill>
                  <a:srgbClr val="009900"/>
                </a:solidFill>
              </a:rPr>
              <a:t>1973</a:t>
            </a:r>
            <a:r>
              <a:rPr lang="zh-TW" altLang="en-US" sz="2800" b="1">
                <a:solidFill>
                  <a:srgbClr val="009900"/>
                </a:solidFill>
              </a:rPr>
              <a:t>年，美國博耶（</a:t>
            </a:r>
            <a:r>
              <a:rPr lang="en-US" altLang="zh-TW" sz="2800" b="1">
                <a:solidFill>
                  <a:srgbClr val="009900"/>
                </a:solidFill>
              </a:rPr>
              <a:t>Herbert Boyer</a:t>
            </a:r>
            <a:r>
              <a:rPr lang="zh-TW" altLang="en-US" sz="2800" b="1">
                <a:solidFill>
                  <a:srgbClr val="009900"/>
                </a:solidFill>
              </a:rPr>
              <a:t>）和科恩（</a:t>
            </a:r>
            <a:r>
              <a:rPr lang="en-US" altLang="zh-TW" sz="2800" b="1">
                <a:solidFill>
                  <a:srgbClr val="009900"/>
                </a:solidFill>
              </a:rPr>
              <a:t>Stanley Cohen</a:t>
            </a:r>
            <a:r>
              <a:rPr lang="zh-TW" altLang="en-US" sz="2800" b="1">
                <a:solidFill>
                  <a:srgbClr val="009900"/>
                </a:solidFill>
              </a:rPr>
              <a:t>）分離出生物基因，移至單細胞細菌而製造出蛋白 </a:t>
            </a:r>
            <a:r>
              <a:rPr lang="zh-TW" altLang="en-US" sz="1600" b="1"/>
              <a:t>人工合成治療糖尿病的胰島素</a:t>
            </a:r>
          </a:p>
        </p:txBody>
      </p:sp>
      <p:pic>
        <p:nvPicPr>
          <p:cNvPr id="59396" name="圖片 2">
            <a:extLst>
              <a:ext uri="{FF2B5EF4-FFF2-40B4-BE49-F238E27FC236}">
                <a16:creationId xmlns:a16="http://schemas.microsoft.com/office/drawing/2014/main" id="{117AA152-F5D1-4F22-8321-684F25CC1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597400"/>
            <a:ext cx="5037138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圖片 3">
            <a:extLst>
              <a:ext uri="{FF2B5EF4-FFF2-40B4-BE49-F238E27FC236}">
                <a16:creationId xmlns:a16="http://schemas.microsoft.com/office/drawing/2014/main" id="{3901BED4-40A7-43E0-A3E7-FA40AFA2F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597400"/>
            <a:ext cx="2532063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標題 1">
            <a:extLst>
              <a:ext uri="{FF2B5EF4-FFF2-40B4-BE49-F238E27FC236}">
                <a16:creationId xmlns:a16="http://schemas.microsoft.com/office/drawing/2014/main" id="{4A7E29A9-16A3-43D2-A1B3-91A44711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7200" b="1">
                <a:solidFill>
                  <a:srgbClr val="3333FF"/>
                </a:solidFill>
              </a:rPr>
              <a:t>基改的時代背景</a:t>
            </a:r>
            <a:r>
              <a:rPr lang="en-US" altLang="zh-TW" sz="7200" b="1">
                <a:solidFill>
                  <a:srgbClr val="3333FF"/>
                </a:solidFill>
              </a:rPr>
              <a:t>-9</a:t>
            </a:r>
            <a:endParaRPr lang="zh-TW" altLang="en-US"/>
          </a:p>
        </p:txBody>
      </p:sp>
      <p:sp>
        <p:nvSpPr>
          <p:cNvPr id="60419" name="內容版面配置區 2">
            <a:extLst>
              <a:ext uri="{FF2B5EF4-FFF2-40B4-BE49-F238E27FC236}">
                <a16:creationId xmlns:a16="http://schemas.microsoft.com/office/drawing/2014/main" id="{EC8B3838-92A2-4DE5-91E7-BB81DE9B6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人類凝血第九因子 </a:t>
            </a:r>
            <a:r>
              <a:rPr lang="en-US" altLang="zh-TW" sz="1800" b="1"/>
              <a:t>13</a:t>
            </a:r>
            <a:r>
              <a:rPr lang="zh-TW" altLang="en-US" sz="1800" b="1"/>
              <a:t>種凝血因子，缺一不可。遺傳性血友病盛行率約十萬人中</a:t>
            </a:r>
            <a:r>
              <a:rPr lang="en-US" altLang="zh-TW" sz="1800" b="1"/>
              <a:t>6</a:t>
            </a:r>
            <a:r>
              <a:rPr lang="zh-TW" altLang="en-US" sz="1800" b="1"/>
              <a:t>～</a:t>
            </a:r>
            <a:r>
              <a:rPr lang="en-US" altLang="zh-TW" sz="1800" b="1"/>
              <a:t>9</a:t>
            </a:r>
            <a:r>
              <a:rPr lang="zh-TW" altLang="en-US" sz="1800" b="1"/>
              <a:t>病患</a:t>
            </a:r>
            <a:endParaRPr lang="en-US" altLang="zh-TW" sz="1800" b="1"/>
          </a:p>
          <a:p>
            <a:r>
              <a:rPr lang="zh-TW" altLang="en-US" b="1">
                <a:solidFill>
                  <a:srgbClr val="009900"/>
                </a:solidFill>
              </a:rPr>
              <a:t>每年全球市場需求量（</a:t>
            </a:r>
            <a:r>
              <a:rPr lang="en-US" altLang="zh-TW" b="1">
                <a:solidFill>
                  <a:srgbClr val="009900"/>
                </a:solidFill>
              </a:rPr>
              <a:t>4</a:t>
            </a:r>
            <a:r>
              <a:rPr lang="zh-TW" altLang="en-US" b="1">
                <a:solidFill>
                  <a:srgbClr val="009900"/>
                </a:solidFill>
              </a:rPr>
              <a:t>公斤）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en-US" altLang="zh-TW" b="1">
                <a:solidFill>
                  <a:srgbClr val="009900"/>
                </a:solidFill>
              </a:rPr>
              <a:t>15</a:t>
            </a:r>
            <a:r>
              <a:rPr lang="zh-TW" altLang="en-US" b="1">
                <a:solidFill>
                  <a:srgbClr val="009900"/>
                </a:solidFill>
              </a:rPr>
              <a:t>隻基改豬、</a:t>
            </a:r>
            <a:r>
              <a:rPr lang="en-US" altLang="zh-TW" b="1">
                <a:solidFill>
                  <a:srgbClr val="009900"/>
                </a:solidFill>
              </a:rPr>
              <a:t>1</a:t>
            </a:r>
            <a:r>
              <a:rPr lang="zh-TW" altLang="en-US" b="1">
                <a:solidFill>
                  <a:srgbClr val="009900"/>
                </a:solidFill>
              </a:rPr>
              <a:t>頭牛、或</a:t>
            </a:r>
            <a:r>
              <a:rPr lang="en-US" altLang="zh-TW" b="1">
                <a:solidFill>
                  <a:srgbClr val="009900"/>
                </a:solidFill>
              </a:rPr>
              <a:t>3</a:t>
            </a:r>
            <a:r>
              <a:rPr lang="zh-TW" altLang="en-US" b="1">
                <a:solidFill>
                  <a:srgbClr val="009900"/>
                </a:solidFill>
              </a:rPr>
              <a:t>頭山羊）</a:t>
            </a:r>
          </a:p>
        </p:txBody>
      </p:sp>
      <p:pic>
        <p:nvPicPr>
          <p:cNvPr id="60420" name="圖片 1">
            <a:extLst>
              <a:ext uri="{FF2B5EF4-FFF2-40B4-BE49-F238E27FC236}">
                <a16:creationId xmlns:a16="http://schemas.microsoft.com/office/drawing/2014/main" id="{DC41780A-DF38-4004-8CDF-9ECFC9E91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4221163"/>
            <a:ext cx="2882900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標題 1">
            <a:extLst>
              <a:ext uri="{FF2B5EF4-FFF2-40B4-BE49-F238E27FC236}">
                <a16:creationId xmlns:a16="http://schemas.microsoft.com/office/drawing/2014/main" id="{E3F0C780-155F-490B-A0C0-25E11C75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7200" b="1">
                <a:solidFill>
                  <a:srgbClr val="3333FF"/>
                </a:solidFill>
              </a:rPr>
              <a:t>基改的時代背景</a:t>
            </a:r>
            <a:r>
              <a:rPr lang="en-US" altLang="zh-TW" sz="6600" b="1">
                <a:solidFill>
                  <a:srgbClr val="3333FF"/>
                </a:solidFill>
              </a:rPr>
              <a:t>-10</a:t>
            </a:r>
            <a:endParaRPr lang="zh-TW" altLang="en-US" sz="6600"/>
          </a:p>
        </p:txBody>
      </p:sp>
      <p:sp>
        <p:nvSpPr>
          <p:cNvPr id="61443" name="內容版面配置區 2">
            <a:extLst>
              <a:ext uri="{FF2B5EF4-FFF2-40B4-BE49-F238E27FC236}">
                <a16:creationId xmlns:a16="http://schemas.microsoft.com/office/drawing/2014/main" id="{1F022231-6299-478C-ABCF-3D30F97F0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009900"/>
                </a:solidFill>
              </a:rPr>
              <a:t>1986</a:t>
            </a:r>
            <a:r>
              <a:rPr lang="zh-TW" altLang="en-US" b="1">
                <a:solidFill>
                  <a:srgbClr val="009900"/>
                </a:solidFill>
              </a:rPr>
              <a:t>年，首度的基因工程植物「抗除草劑的煙草」田間試驗於法、美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en-US" altLang="zh-TW" b="1">
                <a:solidFill>
                  <a:srgbClr val="009900"/>
                </a:solidFill>
              </a:rPr>
              <a:t>1994</a:t>
            </a:r>
            <a:r>
              <a:rPr lang="zh-TW" altLang="en-US" b="1">
                <a:solidFill>
                  <a:srgbClr val="009900"/>
                </a:solidFill>
              </a:rPr>
              <a:t>年，基改作物首度上市，為美國卡爾京公司的「佳味」蕃茄</a:t>
            </a:r>
          </a:p>
        </p:txBody>
      </p:sp>
      <p:pic>
        <p:nvPicPr>
          <p:cNvPr id="61444" name="圖片 1">
            <a:extLst>
              <a:ext uri="{FF2B5EF4-FFF2-40B4-BE49-F238E27FC236}">
                <a16:creationId xmlns:a16="http://schemas.microsoft.com/office/drawing/2014/main" id="{D7D50A67-8B09-442A-925E-2620CC8F7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4221163"/>
            <a:ext cx="3587750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標題 1">
            <a:extLst>
              <a:ext uri="{FF2B5EF4-FFF2-40B4-BE49-F238E27FC236}">
                <a16:creationId xmlns:a16="http://schemas.microsoft.com/office/drawing/2014/main" id="{D8604537-0D13-42FA-BBE0-4B2CF2B0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2467" name="內容版面配置區 2">
            <a:extLst>
              <a:ext uri="{FF2B5EF4-FFF2-40B4-BE49-F238E27FC236}">
                <a16:creationId xmlns:a16="http://schemas.microsoft.com/office/drawing/2014/main" id="{7ABBABB5-8379-40F2-8FB1-258E08CD5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 sz="1200" b="1"/>
          </a:p>
          <a:p>
            <a:r>
              <a:rPr lang="zh-TW" altLang="en-US" sz="1200" b="1">
                <a:solidFill>
                  <a:srgbClr val="009900"/>
                </a:solidFill>
              </a:rPr>
              <a:t>遠緣雜交動物：母馬</a:t>
            </a:r>
            <a:r>
              <a:rPr lang="en-US" altLang="zh-TW" sz="1200" b="1">
                <a:solidFill>
                  <a:srgbClr val="009900"/>
                </a:solidFill>
              </a:rPr>
              <a:t>×</a:t>
            </a:r>
            <a:r>
              <a:rPr lang="zh-TW" altLang="en-US" sz="1200" b="1">
                <a:solidFill>
                  <a:srgbClr val="009900"/>
                </a:solidFill>
              </a:rPr>
              <a:t>公驢＝騾；母驢</a:t>
            </a:r>
            <a:r>
              <a:rPr lang="en-US" altLang="zh-TW" sz="1200" b="1">
                <a:solidFill>
                  <a:srgbClr val="009900"/>
                </a:solidFill>
              </a:rPr>
              <a:t>×</a:t>
            </a:r>
            <a:r>
              <a:rPr lang="zh-TW" altLang="en-US" sz="1200" b="1">
                <a:solidFill>
                  <a:srgbClr val="009900"/>
                </a:solidFill>
              </a:rPr>
              <a:t>公馬＝駃騠；雌虎</a:t>
            </a:r>
            <a:r>
              <a:rPr lang="en-US" altLang="zh-TW" sz="1200" b="1">
                <a:solidFill>
                  <a:srgbClr val="009900"/>
                </a:solidFill>
              </a:rPr>
              <a:t>×</a:t>
            </a:r>
            <a:r>
              <a:rPr lang="zh-TW" altLang="en-US" sz="1200" b="1">
                <a:solidFill>
                  <a:srgbClr val="009900"/>
                </a:solidFill>
              </a:rPr>
              <a:t>雄獅＝獅虎獸（彪）；雌獅</a:t>
            </a:r>
            <a:r>
              <a:rPr lang="en-US" altLang="zh-TW" sz="1200" b="1">
                <a:solidFill>
                  <a:srgbClr val="009900"/>
                </a:solidFill>
              </a:rPr>
              <a:t>×</a:t>
            </a:r>
            <a:r>
              <a:rPr lang="zh-TW" altLang="en-US" sz="1200" b="1">
                <a:solidFill>
                  <a:srgbClr val="009900"/>
                </a:solidFill>
              </a:rPr>
              <a:t>雄虎＝虎獅獸</a:t>
            </a:r>
          </a:p>
        </p:txBody>
      </p:sp>
      <p:pic>
        <p:nvPicPr>
          <p:cNvPr id="62468" name="圖片 3">
            <a:extLst>
              <a:ext uri="{FF2B5EF4-FFF2-40B4-BE49-F238E27FC236}">
                <a16:creationId xmlns:a16="http://schemas.microsoft.com/office/drawing/2014/main" id="{7131E586-1F31-4F0C-AA7A-81E46DB5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765175"/>
            <a:ext cx="7200900" cy="469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標題 1">
            <a:extLst>
              <a:ext uri="{FF2B5EF4-FFF2-40B4-BE49-F238E27FC236}">
                <a16:creationId xmlns:a16="http://schemas.microsoft.com/office/drawing/2014/main" id="{E737E8D8-1EA4-495E-B552-64F28BC9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3491" name="內容版面配置區 2">
            <a:extLst>
              <a:ext uri="{FF2B5EF4-FFF2-40B4-BE49-F238E27FC236}">
                <a16:creationId xmlns:a16="http://schemas.microsoft.com/office/drawing/2014/main" id="{E48B8E32-E287-4D4B-81C6-77A722213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3492" name="圖片 3">
            <a:extLst>
              <a:ext uri="{FF2B5EF4-FFF2-40B4-BE49-F238E27FC236}">
                <a16:creationId xmlns:a16="http://schemas.microsoft.com/office/drawing/2014/main" id="{3482767F-3BE3-4522-A559-CD1BA9061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908050"/>
            <a:ext cx="7081838" cy="502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74505526-D2D8-4829-B481-1CF72F3E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400" b="1">
                <a:solidFill>
                  <a:srgbClr val="3333FF"/>
                </a:solidFill>
              </a:rPr>
              <a:t>「野蠻差點戰勝文明」</a:t>
            </a:r>
          </a:p>
        </p:txBody>
      </p:sp>
      <p:sp>
        <p:nvSpPr>
          <p:cNvPr id="8195" name="內容版面配置區 2">
            <a:extLst>
              <a:ext uri="{FF2B5EF4-FFF2-40B4-BE49-F238E27FC236}">
                <a16:creationId xmlns:a16="http://schemas.microsoft.com/office/drawing/2014/main" id="{5BEC82F0-32C6-4AF2-8FA5-8D679E7D4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1">
                <a:solidFill>
                  <a:srgbClr val="009900"/>
                </a:solidFill>
              </a:rPr>
              <a:t>19</a:t>
            </a:r>
            <a:r>
              <a:rPr lang="zh-TW" altLang="en-US" sz="2800" b="1">
                <a:solidFill>
                  <a:srgbClr val="009900"/>
                </a:solidFill>
              </a:rPr>
              <a:t>世紀末，巴斯德替羊隻注射炭疽病疫苗，村落村長農民都大呼，要趕緊阻止這個瘋子，不然他會毀掉附近所有的羊群     </a:t>
            </a:r>
            <a:r>
              <a:rPr lang="zh-CN" altLang="en-US" sz="1100" b="1"/>
              <a:t>ㄐㄩ炭疽桿菌</a:t>
            </a:r>
            <a:r>
              <a:rPr lang="zh-TW" altLang="en-US" sz="1100" b="1"/>
              <a:t>、人畜共通傳染病</a:t>
            </a:r>
            <a:endParaRPr lang="en-US" altLang="zh-TW" sz="1100" b="1"/>
          </a:p>
          <a:p>
            <a:r>
              <a:rPr lang="en-US" altLang="zh-TW" sz="2800" b="1">
                <a:solidFill>
                  <a:srgbClr val="009900"/>
                </a:solidFill>
              </a:rPr>
              <a:t>1970</a:t>
            </a:r>
            <a:r>
              <a:rPr lang="zh-TW" altLang="en-US" sz="2800" b="1">
                <a:solidFill>
                  <a:srgbClr val="009900"/>
                </a:solidFill>
              </a:rPr>
              <a:t>年代末期，一些環保者極力阻止基因工程</a:t>
            </a:r>
          </a:p>
        </p:txBody>
      </p:sp>
      <p:pic>
        <p:nvPicPr>
          <p:cNvPr id="8196" name="Picture 5" descr="ãå·´æ¯å¾· ç¾é»ç­ç½çç«èãçåçæå°çµæ">
            <a:extLst>
              <a:ext uri="{FF2B5EF4-FFF2-40B4-BE49-F238E27FC236}">
                <a16:creationId xmlns:a16="http://schemas.microsoft.com/office/drawing/2014/main" id="{23BB64BC-F6A2-4478-B5EF-6F44CE04D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4191000"/>
            <a:ext cx="2551113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圖片 1">
            <a:extLst>
              <a:ext uri="{FF2B5EF4-FFF2-40B4-BE49-F238E27FC236}">
                <a16:creationId xmlns:a16="http://schemas.microsoft.com/office/drawing/2014/main" id="{14558971-BBA0-4BFA-A4DB-1D8C8F29B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213225"/>
            <a:ext cx="3240087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標題 1">
            <a:extLst>
              <a:ext uri="{FF2B5EF4-FFF2-40B4-BE49-F238E27FC236}">
                <a16:creationId xmlns:a16="http://schemas.microsoft.com/office/drawing/2014/main" id="{07FAED6E-B0DF-4D9F-B851-B2EC9FC1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4515" name="內容版面配置區 2">
            <a:extLst>
              <a:ext uri="{FF2B5EF4-FFF2-40B4-BE49-F238E27FC236}">
                <a16:creationId xmlns:a16="http://schemas.microsoft.com/office/drawing/2014/main" id="{18904B37-BDF7-49C9-A591-C3450611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4516" name="Picture 2" descr="D:\EY_Documents\Documents\GMO\photo for talk\make GMO 中文 (ppt).jpg">
            <a:extLst>
              <a:ext uri="{FF2B5EF4-FFF2-40B4-BE49-F238E27FC236}">
                <a16:creationId xmlns:a16="http://schemas.microsoft.com/office/drawing/2014/main" id="{1312BBEE-2CFF-4957-A354-DE76029A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"/>
          <a:stretch>
            <a:fillRect/>
          </a:stretch>
        </p:blipFill>
        <p:spPr bwMode="auto">
          <a:xfrm>
            <a:off x="2124075" y="538163"/>
            <a:ext cx="4895850" cy="600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文字方塊 4">
            <a:extLst>
              <a:ext uri="{FF2B5EF4-FFF2-40B4-BE49-F238E27FC236}">
                <a16:creationId xmlns:a16="http://schemas.microsoft.com/office/drawing/2014/main" id="{AD5F2DF9-CFFD-471F-96B0-AFBCC7DA1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1557338"/>
            <a:ext cx="554037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b="1">
                <a:solidFill>
                  <a:srgbClr val="00B0F0"/>
                </a:solidFill>
              </a:rPr>
              <a:t>雜交低效廢資源</a:t>
            </a:r>
          </a:p>
        </p:txBody>
      </p:sp>
      <p:sp>
        <p:nvSpPr>
          <p:cNvPr id="64518" name="文字方塊 5">
            <a:extLst>
              <a:ext uri="{FF2B5EF4-FFF2-40B4-BE49-F238E27FC236}">
                <a16:creationId xmlns:a16="http://schemas.microsoft.com/office/drawing/2014/main" id="{98E05406-21B4-4EA4-B56D-41312A8A1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7688" y="1557338"/>
            <a:ext cx="554037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b="1">
                <a:solidFill>
                  <a:srgbClr val="FF9933"/>
                </a:solidFill>
              </a:rPr>
              <a:t>基改明確省資源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標題 1">
            <a:extLst>
              <a:ext uri="{FF2B5EF4-FFF2-40B4-BE49-F238E27FC236}">
                <a16:creationId xmlns:a16="http://schemas.microsoft.com/office/drawing/2014/main" id="{0EC7C708-FA84-469F-BF7B-BF8D9ADDD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400" b="1">
                <a:solidFill>
                  <a:srgbClr val="3333FF"/>
                </a:solidFill>
              </a:rPr>
              <a:t>雜交隨機 </a:t>
            </a:r>
            <a:r>
              <a:rPr lang="en-US" altLang="zh-TW" sz="5400" b="1">
                <a:solidFill>
                  <a:srgbClr val="3333FF"/>
                </a:solidFill>
              </a:rPr>
              <a:t>vs. </a:t>
            </a:r>
            <a:r>
              <a:rPr lang="zh-TW" altLang="en-US" sz="5400" b="1">
                <a:solidFill>
                  <a:srgbClr val="3333FF"/>
                </a:solidFill>
              </a:rPr>
              <a:t>基改明確</a:t>
            </a:r>
            <a:r>
              <a:rPr lang="en-US" altLang="zh-TW" sz="5400" b="1">
                <a:solidFill>
                  <a:srgbClr val="3333FF"/>
                </a:solidFill>
              </a:rPr>
              <a:t>-1</a:t>
            </a:r>
            <a:endParaRPr lang="zh-TW" altLang="en-US" sz="5400" b="1">
              <a:solidFill>
                <a:srgbClr val="3333FF"/>
              </a:solidFill>
            </a:endParaRPr>
          </a:p>
        </p:txBody>
      </p:sp>
      <p:sp>
        <p:nvSpPr>
          <p:cNvPr id="65539" name="內容版面配置區 2">
            <a:extLst>
              <a:ext uri="{FF2B5EF4-FFF2-40B4-BE49-F238E27FC236}">
                <a16:creationId xmlns:a16="http://schemas.microsoft.com/office/drawing/2014/main" id="{18DA4717-D1FD-49E7-97A0-39C70EB7D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5540" name="圖片 3">
            <a:extLst>
              <a:ext uri="{FF2B5EF4-FFF2-40B4-BE49-F238E27FC236}">
                <a16:creationId xmlns:a16="http://schemas.microsoft.com/office/drawing/2014/main" id="{AFFF0E83-5FE0-4ECE-AAAE-F2F6CC422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2133600"/>
            <a:ext cx="8921750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9026E5C-2EA3-481A-A04A-49FEA9F26CB0}"/>
              </a:ext>
            </a:extLst>
          </p:cNvPr>
          <p:cNvCxnSpPr/>
          <p:nvPr/>
        </p:nvCxnSpPr>
        <p:spPr>
          <a:xfrm flipV="1">
            <a:off x="7235825" y="3141663"/>
            <a:ext cx="73025" cy="2873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8F583C7-2FF0-43D2-9AE6-CB13DDEC74AF}"/>
              </a:ext>
            </a:extLst>
          </p:cNvPr>
          <p:cNvCxnSpPr/>
          <p:nvPr/>
        </p:nvCxnSpPr>
        <p:spPr>
          <a:xfrm flipV="1">
            <a:off x="6156325" y="4038600"/>
            <a:ext cx="71438" cy="254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3B12966-0485-4A3C-BA5C-90C22DD81A4E}"/>
              </a:ext>
            </a:extLst>
          </p:cNvPr>
          <p:cNvCxnSpPr/>
          <p:nvPr/>
        </p:nvCxnSpPr>
        <p:spPr>
          <a:xfrm>
            <a:off x="2916238" y="4165600"/>
            <a:ext cx="287337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C0C0C50-9547-4C45-B7F4-A1A80CF2133D}"/>
              </a:ext>
            </a:extLst>
          </p:cNvPr>
          <p:cNvCxnSpPr/>
          <p:nvPr/>
        </p:nvCxnSpPr>
        <p:spPr>
          <a:xfrm>
            <a:off x="3059113" y="4038600"/>
            <a:ext cx="0" cy="2540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標題 1">
            <a:extLst>
              <a:ext uri="{FF2B5EF4-FFF2-40B4-BE49-F238E27FC236}">
                <a16:creationId xmlns:a16="http://schemas.microsoft.com/office/drawing/2014/main" id="{DD91CFA0-D7FE-4E18-909C-4D9C29912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400" b="1">
                <a:solidFill>
                  <a:srgbClr val="3333FF"/>
                </a:solidFill>
              </a:rPr>
              <a:t>雜交隨機 </a:t>
            </a:r>
            <a:r>
              <a:rPr lang="en-US" altLang="zh-TW" sz="5400" b="1">
                <a:solidFill>
                  <a:srgbClr val="3333FF"/>
                </a:solidFill>
              </a:rPr>
              <a:t>vs. </a:t>
            </a:r>
            <a:r>
              <a:rPr lang="zh-TW" altLang="en-US" sz="5400" b="1">
                <a:solidFill>
                  <a:srgbClr val="3333FF"/>
                </a:solidFill>
              </a:rPr>
              <a:t>基改明確</a:t>
            </a:r>
            <a:r>
              <a:rPr lang="en-US" altLang="zh-TW" sz="5400" b="1">
                <a:solidFill>
                  <a:srgbClr val="3333FF"/>
                </a:solidFill>
              </a:rPr>
              <a:t>-2</a:t>
            </a:r>
            <a:endParaRPr lang="zh-TW" altLang="en-US"/>
          </a:p>
        </p:txBody>
      </p:sp>
      <p:sp>
        <p:nvSpPr>
          <p:cNvPr id="66563" name="內容版面配置區 2">
            <a:extLst>
              <a:ext uri="{FF2B5EF4-FFF2-40B4-BE49-F238E27FC236}">
                <a16:creationId xmlns:a16="http://schemas.microsoft.com/office/drawing/2014/main" id="{DEBCA46A-5A74-4ED1-995D-42748F475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雜交造成作物遺傳基因整批翻新，也造成無法預知的後果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基改精確地把遺傳物質引進作物中，常一次一個基因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傳統育種方式就像揮舞著大鎚，而基改像小心地捏著鑷子；天地之差</a:t>
            </a:r>
          </a:p>
        </p:txBody>
      </p:sp>
      <p:pic>
        <p:nvPicPr>
          <p:cNvPr id="66564" name="圖片 1">
            <a:extLst>
              <a:ext uri="{FF2B5EF4-FFF2-40B4-BE49-F238E27FC236}">
                <a16:creationId xmlns:a16="http://schemas.microsoft.com/office/drawing/2014/main" id="{12E43F71-62F1-485B-ACF8-DBEF19AF4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50" y="4543425"/>
            <a:ext cx="3575050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標題 1">
            <a:extLst>
              <a:ext uri="{FF2B5EF4-FFF2-40B4-BE49-F238E27FC236}">
                <a16:creationId xmlns:a16="http://schemas.microsoft.com/office/drawing/2014/main" id="{40D4398B-6AE4-415E-AA9B-4E7E04B0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各式</a:t>
            </a:r>
            <a:r>
              <a:rPr lang="zh-TW" altLang="zh-TW" sz="8800" b="1">
                <a:solidFill>
                  <a:srgbClr val="3333FF"/>
                </a:solidFill>
              </a:rPr>
              <a:t>基改</a:t>
            </a:r>
            <a:r>
              <a:rPr lang="en-US" altLang="zh-TW" sz="8800" b="1">
                <a:solidFill>
                  <a:srgbClr val="3333FF"/>
                </a:solidFill>
              </a:rPr>
              <a:t>-1</a:t>
            </a:r>
            <a:endParaRPr lang="zh-TW" altLang="en-US" sz="8800" b="1">
              <a:solidFill>
                <a:srgbClr val="3333FF"/>
              </a:solidFill>
            </a:endParaRPr>
          </a:p>
        </p:txBody>
      </p:sp>
      <p:sp>
        <p:nvSpPr>
          <p:cNvPr id="67587" name="內容版面配置區 2">
            <a:extLst>
              <a:ext uri="{FF2B5EF4-FFF2-40B4-BE49-F238E27FC236}">
                <a16:creationId xmlns:a16="http://schemas.microsoft.com/office/drawing/2014/main" id="{DA9046B0-56C3-4923-86F5-B0815BB87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組織培養：可出現新品種，依植物型態部位、植物賀爾蒙的相對量、營養物等，獲得各式突變種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包括抗嘉磷塞除草劑的玉米，但稱「非基改玉米」</a:t>
            </a:r>
          </a:p>
        </p:txBody>
      </p:sp>
      <p:pic>
        <p:nvPicPr>
          <p:cNvPr id="67588" name="圖片 1">
            <a:extLst>
              <a:ext uri="{FF2B5EF4-FFF2-40B4-BE49-F238E27FC236}">
                <a16:creationId xmlns:a16="http://schemas.microsoft.com/office/drawing/2014/main" id="{92D01310-3DD0-489C-B238-D8273659F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4292600"/>
            <a:ext cx="223202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標題 1">
            <a:extLst>
              <a:ext uri="{FF2B5EF4-FFF2-40B4-BE49-F238E27FC236}">
                <a16:creationId xmlns:a16="http://schemas.microsoft.com/office/drawing/2014/main" id="{355BC6F5-EBD1-4959-ACFF-A1C7B259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各式</a:t>
            </a:r>
            <a:r>
              <a:rPr lang="zh-TW" altLang="zh-TW" sz="8800" b="1">
                <a:solidFill>
                  <a:srgbClr val="3333FF"/>
                </a:solidFill>
              </a:rPr>
              <a:t>基改</a:t>
            </a:r>
            <a:r>
              <a:rPr lang="en-US" altLang="zh-TW" sz="8800" b="1">
                <a:solidFill>
                  <a:srgbClr val="3333FF"/>
                </a:solidFill>
              </a:rPr>
              <a:t>-2</a:t>
            </a:r>
            <a:r>
              <a:rPr lang="zh-TW" altLang="en-US" sz="2800" b="1"/>
              <a:t>生物方式</a:t>
            </a:r>
          </a:p>
        </p:txBody>
      </p:sp>
      <p:sp>
        <p:nvSpPr>
          <p:cNvPr id="68611" name="內容版面配置區 2">
            <a:extLst>
              <a:ext uri="{FF2B5EF4-FFF2-40B4-BE49-F238E27FC236}">
                <a16:creationId xmlns:a16="http://schemas.microsoft.com/office/drawing/2014/main" id="{2F9F4EF2-86E4-40D3-B650-46D91AAA0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植物激素秋水仙鹼可當殺蟲劑、將植物的染色體加倍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en-US" altLang="zh-TW" b="1">
                <a:solidFill>
                  <a:srgbClr val="009900"/>
                </a:solidFill>
              </a:rPr>
              <a:t>1950</a:t>
            </a:r>
            <a:r>
              <a:rPr lang="zh-TW" altLang="en-US" b="1">
                <a:solidFill>
                  <a:srgbClr val="009900"/>
                </a:solidFill>
              </a:rPr>
              <a:t>年代，美國奧馬拉（</a:t>
            </a:r>
            <a:r>
              <a:rPr lang="en-US" altLang="zh-TW" b="1">
                <a:solidFill>
                  <a:srgbClr val="009900"/>
                </a:solidFill>
              </a:rPr>
              <a:t>F. G. O’Mara</a:t>
            </a:r>
            <a:r>
              <a:rPr lang="zh-TW" altLang="en-US" b="1">
                <a:solidFill>
                  <a:srgbClr val="009900"/>
                </a:solidFill>
              </a:rPr>
              <a:t>）用秋水仙鹼，結合裸麥和硬粒小麥而創造出新作物小黑麥</a:t>
            </a:r>
          </a:p>
        </p:txBody>
      </p:sp>
      <p:pic>
        <p:nvPicPr>
          <p:cNvPr id="68612" name="圖片 1">
            <a:extLst>
              <a:ext uri="{FF2B5EF4-FFF2-40B4-BE49-F238E27FC236}">
                <a16:creationId xmlns:a16="http://schemas.microsoft.com/office/drawing/2014/main" id="{4DA91970-8A08-4DD7-8F4F-6DCD30296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4149725"/>
            <a:ext cx="252095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標題 1">
            <a:extLst>
              <a:ext uri="{FF2B5EF4-FFF2-40B4-BE49-F238E27FC236}">
                <a16:creationId xmlns:a16="http://schemas.microsoft.com/office/drawing/2014/main" id="{B39E5BDC-A107-4C07-955A-0A6FF8E4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各式</a:t>
            </a:r>
            <a:r>
              <a:rPr lang="zh-TW" altLang="zh-TW" sz="8800" b="1">
                <a:solidFill>
                  <a:srgbClr val="3333FF"/>
                </a:solidFill>
              </a:rPr>
              <a:t>基改</a:t>
            </a:r>
            <a:r>
              <a:rPr lang="en-US" altLang="zh-TW" sz="8800" b="1">
                <a:solidFill>
                  <a:srgbClr val="3333FF"/>
                </a:solidFill>
              </a:rPr>
              <a:t>-3</a:t>
            </a:r>
            <a:r>
              <a:rPr lang="zh-TW" altLang="en-US" sz="2800" b="1">
                <a:solidFill>
                  <a:srgbClr val="000000"/>
                </a:solidFill>
              </a:rPr>
              <a:t>化學、放射線</a:t>
            </a:r>
            <a:endParaRPr lang="zh-TW" altLang="en-US"/>
          </a:p>
        </p:txBody>
      </p:sp>
      <p:sp>
        <p:nvSpPr>
          <p:cNvPr id="69635" name="內容版面配置區 2">
            <a:extLst>
              <a:ext uri="{FF2B5EF4-FFF2-40B4-BE49-F238E27FC236}">
                <a16:creationId xmlns:a16="http://schemas.microsoft.com/office/drawing/2014/main" id="{73103CEF-AF77-4CF8-9964-A7B81746A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游離輻射（加馬射線</a:t>
            </a:r>
            <a:r>
              <a:rPr lang="en-US" altLang="zh-TW" b="1">
                <a:solidFill>
                  <a:srgbClr val="009900"/>
                </a:solidFill>
              </a:rPr>
              <a:t>…</a:t>
            </a:r>
            <a:r>
              <a:rPr lang="zh-TW" altLang="en-US" b="1">
                <a:solidFill>
                  <a:srgbClr val="009900"/>
                </a:solidFill>
              </a:rPr>
              <a:t>）、電融合、化學突變劑：增進突變速率，從突變株中挑選性狀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突變是隨機的，無法預期性狀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獲耐殺草劑小麥。</a:t>
            </a:r>
            <a:r>
              <a:rPr lang="en-US" altLang="zh-TW" b="1">
                <a:solidFill>
                  <a:srgbClr val="009900"/>
                </a:solidFill>
              </a:rPr>
              <a:t>1970</a:t>
            </a:r>
            <a:r>
              <a:rPr lang="zh-TW" altLang="en-US" b="1">
                <a:solidFill>
                  <a:srgbClr val="009900"/>
                </a:solidFill>
              </a:rPr>
              <a:t>年代相當流行</a:t>
            </a:r>
            <a:endParaRPr lang="en-US" altLang="zh-TW" b="1">
              <a:solidFill>
                <a:srgbClr val="009900"/>
              </a:solidFill>
            </a:endParaRPr>
          </a:p>
        </p:txBody>
      </p:sp>
      <p:pic>
        <p:nvPicPr>
          <p:cNvPr id="69636" name="圖片 4">
            <a:extLst>
              <a:ext uri="{FF2B5EF4-FFF2-40B4-BE49-F238E27FC236}">
                <a16:creationId xmlns:a16="http://schemas.microsoft.com/office/drawing/2014/main" id="{11D385D7-AB1B-400B-8BCB-14AA299A1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88" y="4797425"/>
            <a:ext cx="2738437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標題 1">
            <a:extLst>
              <a:ext uri="{FF2B5EF4-FFF2-40B4-BE49-F238E27FC236}">
                <a16:creationId xmlns:a16="http://schemas.microsoft.com/office/drawing/2014/main" id="{EC6E70C9-C599-4358-B589-6A0649FD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各式</a:t>
            </a:r>
            <a:r>
              <a:rPr lang="zh-TW" altLang="zh-TW" sz="8800" b="1">
                <a:solidFill>
                  <a:srgbClr val="3333FF"/>
                </a:solidFill>
              </a:rPr>
              <a:t>基改</a:t>
            </a:r>
            <a:r>
              <a:rPr lang="en-US" altLang="zh-TW" sz="8800" b="1">
                <a:solidFill>
                  <a:srgbClr val="3333FF"/>
                </a:solidFill>
              </a:rPr>
              <a:t>-4</a:t>
            </a:r>
            <a:endParaRPr lang="zh-TW" altLang="en-US" sz="2800" b="1">
              <a:solidFill>
                <a:schemeClr val="tx1"/>
              </a:solidFill>
            </a:endParaRPr>
          </a:p>
        </p:txBody>
      </p:sp>
      <p:sp>
        <p:nvSpPr>
          <p:cNvPr id="70659" name="內容版面配置區 2">
            <a:extLst>
              <a:ext uri="{FF2B5EF4-FFF2-40B4-BE49-F238E27FC236}">
                <a16:creationId xmlns:a16="http://schemas.microsoft.com/office/drawing/2014/main" id="{91F7D0DA-9BAA-496C-9CC6-A08A85EA7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全球麵包麥種中，大約有兩百種是用</a:t>
            </a:r>
            <a:r>
              <a:rPr lang="en-US" altLang="zh-TW" sz="2800" b="1">
                <a:solidFill>
                  <a:srgbClr val="009900"/>
                </a:solidFill>
              </a:rPr>
              <a:t>X</a:t>
            </a:r>
            <a:r>
              <a:rPr lang="zh-TW" altLang="en-US" sz="2800" b="1">
                <a:solidFill>
                  <a:srgbClr val="009900"/>
                </a:solidFill>
              </a:rPr>
              <a:t>光、加馬射線、中子、各式化學物質等造成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其一小麥</a:t>
            </a:r>
            <a:r>
              <a:rPr lang="en-US" altLang="zh-TW" sz="2800" b="1">
                <a:solidFill>
                  <a:srgbClr val="009900"/>
                </a:solidFill>
              </a:rPr>
              <a:t>Above</a:t>
            </a:r>
            <a:r>
              <a:rPr lang="zh-TW" altLang="en-US" sz="2800" b="1">
                <a:solidFill>
                  <a:srgbClr val="009900"/>
                </a:solidFill>
              </a:rPr>
              <a:t>和美國孟山都公司產品抗農達（</a:t>
            </a:r>
            <a:r>
              <a:rPr lang="en-US" altLang="zh-TW" sz="2800" b="1">
                <a:solidFill>
                  <a:srgbClr val="009900"/>
                </a:solidFill>
              </a:rPr>
              <a:t>Roundup Ready</a:t>
            </a:r>
            <a:r>
              <a:rPr lang="zh-TW" altLang="en-US" sz="2800" b="1">
                <a:solidFill>
                  <a:srgbClr val="009900"/>
                </a:solidFill>
              </a:rPr>
              <a:t>）作物一樣抗除草劑，但</a:t>
            </a:r>
            <a:r>
              <a:rPr lang="en-US" altLang="zh-TW" sz="2800" b="1">
                <a:solidFill>
                  <a:srgbClr val="009900"/>
                </a:solidFill>
              </a:rPr>
              <a:t>Above</a:t>
            </a:r>
            <a:r>
              <a:rPr lang="zh-TW" altLang="en-US" sz="2800" b="1">
                <a:solidFill>
                  <a:srgbClr val="009900"/>
                </a:solidFill>
              </a:rPr>
              <a:t>卻不歸類為基改</a:t>
            </a:r>
          </a:p>
        </p:txBody>
      </p:sp>
      <p:pic>
        <p:nvPicPr>
          <p:cNvPr id="70660" name="圖片 1">
            <a:extLst>
              <a:ext uri="{FF2B5EF4-FFF2-40B4-BE49-F238E27FC236}">
                <a16:creationId xmlns:a16="http://schemas.microsoft.com/office/drawing/2014/main" id="{BA34A499-06D2-4029-9BA6-79C8ACF6C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594225"/>
            <a:ext cx="4119562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標題 1">
            <a:extLst>
              <a:ext uri="{FF2B5EF4-FFF2-40B4-BE49-F238E27FC236}">
                <a16:creationId xmlns:a16="http://schemas.microsoft.com/office/drawing/2014/main" id="{D817C642-564E-400A-BAE4-357D6BBE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各式</a:t>
            </a:r>
            <a:r>
              <a:rPr lang="zh-TW" altLang="zh-TW" sz="8800" b="1">
                <a:solidFill>
                  <a:srgbClr val="3333FF"/>
                </a:solidFill>
              </a:rPr>
              <a:t>基改</a:t>
            </a:r>
            <a:r>
              <a:rPr lang="en-US" altLang="zh-TW" sz="8800" b="1">
                <a:solidFill>
                  <a:srgbClr val="3333FF"/>
                </a:solidFill>
              </a:rPr>
              <a:t>-5</a:t>
            </a:r>
            <a:endParaRPr lang="zh-TW" altLang="en-US" sz="8800">
              <a:solidFill>
                <a:srgbClr val="3333FF"/>
              </a:solidFill>
            </a:endParaRPr>
          </a:p>
        </p:txBody>
      </p:sp>
      <p:sp>
        <p:nvSpPr>
          <p:cNvPr id="71683" name="內容版面配置區 2">
            <a:extLst>
              <a:ext uri="{FF2B5EF4-FFF2-40B4-BE49-F238E27FC236}">
                <a16:creationId xmlns:a16="http://schemas.microsoft.com/office/drawing/2014/main" id="{9BE959DB-A80B-4720-AE28-4FA0C9623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每年數百萬的品種歷經基因改造（雖非經分子技術的基因工程），從無政府監督或限制；育種者一年栽培出五萬種玉米、黃豆、小麥、馬鈴薯等作物，大多數的基因人為地穿透自然障礙雜交</a:t>
            </a:r>
          </a:p>
        </p:txBody>
      </p:sp>
      <p:pic>
        <p:nvPicPr>
          <p:cNvPr id="71684" name="圖片 3">
            <a:extLst>
              <a:ext uri="{FF2B5EF4-FFF2-40B4-BE49-F238E27FC236}">
                <a16:creationId xmlns:a16="http://schemas.microsoft.com/office/drawing/2014/main" id="{2E7290A3-526C-497E-8EE6-62F8F458D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3954463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5" name="圖片 1">
            <a:extLst>
              <a:ext uri="{FF2B5EF4-FFF2-40B4-BE49-F238E27FC236}">
                <a16:creationId xmlns:a16="http://schemas.microsoft.com/office/drawing/2014/main" id="{C297DDC0-05FD-4F9D-8A25-F4B4519AB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3954463"/>
            <a:ext cx="236220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標題 1">
            <a:extLst>
              <a:ext uri="{FF2B5EF4-FFF2-40B4-BE49-F238E27FC236}">
                <a16:creationId xmlns:a16="http://schemas.microsoft.com/office/drawing/2014/main" id="{727023A8-8EE1-43E5-B110-3DEA70AA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各式</a:t>
            </a:r>
            <a:r>
              <a:rPr lang="zh-TW" altLang="zh-TW" sz="8800" b="1">
                <a:solidFill>
                  <a:srgbClr val="3333FF"/>
                </a:solidFill>
              </a:rPr>
              <a:t>基改</a:t>
            </a:r>
            <a:r>
              <a:rPr lang="en-US" altLang="zh-TW" sz="8800" b="1">
                <a:solidFill>
                  <a:srgbClr val="3333FF"/>
                </a:solidFill>
              </a:rPr>
              <a:t>-6</a:t>
            </a:r>
            <a:endParaRPr lang="zh-TW" altLang="en-US" sz="4800">
              <a:solidFill>
                <a:srgbClr val="3333FF"/>
              </a:solidFill>
            </a:endParaRPr>
          </a:p>
        </p:txBody>
      </p:sp>
      <p:sp>
        <p:nvSpPr>
          <p:cNvPr id="72707" name="內容版面配置區 2">
            <a:extLst>
              <a:ext uri="{FF2B5EF4-FFF2-40B4-BE49-F238E27FC236}">
                <a16:creationId xmlns:a16="http://schemas.microsoft.com/office/drawing/2014/main" id="{BB231F93-3DAA-496D-BB6A-5CB498FD7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超過兩千種作物由化學或輻射產生突變而成，其中的一半在</a:t>
            </a:r>
            <a:r>
              <a:rPr lang="en-US" altLang="zh-TW" b="1">
                <a:solidFill>
                  <a:srgbClr val="009900"/>
                </a:solidFill>
              </a:rPr>
              <a:t>1985</a:t>
            </a:r>
            <a:r>
              <a:rPr lang="zh-TW" altLang="en-US" b="1">
                <a:solidFill>
                  <a:srgbClr val="009900"/>
                </a:solidFill>
              </a:rPr>
              <a:t>年後釋出的，包括小麥、稻米、葡萄柚、萵苣、豌豆等。這些作物就比黃金米更少基因改造或更自然嗎？」    </a:t>
            </a:r>
            <a:r>
              <a:rPr lang="en-US" altLang="zh-TW" sz="1800" b="1"/>
              <a:t>------</a:t>
            </a:r>
            <a:r>
              <a:rPr lang="zh-TW" altLang="en-US" sz="1800" b="1"/>
              <a:t>美國國家科學院院士費多樂</a:t>
            </a:r>
          </a:p>
        </p:txBody>
      </p:sp>
      <p:pic>
        <p:nvPicPr>
          <p:cNvPr id="72708" name="圖片 2">
            <a:extLst>
              <a:ext uri="{FF2B5EF4-FFF2-40B4-BE49-F238E27FC236}">
                <a16:creationId xmlns:a16="http://schemas.microsoft.com/office/drawing/2014/main" id="{BBA88EF6-8D7A-4144-BB7E-8A9803A3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4527550"/>
            <a:ext cx="26289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標題 1">
            <a:extLst>
              <a:ext uri="{FF2B5EF4-FFF2-40B4-BE49-F238E27FC236}">
                <a16:creationId xmlns:a16="http://schemas.microsoft.com/office/drawing/2014/main" id="{E21DF754-DFFA-472D-96C1-81C42F8D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3731" name="內容版面配置區 2">
            <a:extLst>
              <a:ext uri="{FF2B5EF4-FFF2-40B4-BE49-F238E27FC236}">
                <a16:creationId xmlns:a16="http://schemas.microsoft.com/office/drawing/2014/main" id="{350E6653-7D9E-44B8-9535-2F9A5E56E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3732" name="Picture 2">
            <a:extLst>
              <a:ext uri="{FF2B5EF4-FFF2-40B4-BE49-F238E27FC236}">
                <a16:creationId xmlns:a16="http://schemas.microsoft.com/office/drawing/2014/main" id="{48FFFA85-D2FA-4818-AE31-0AC25BBC0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836613"/>
            <a:ext cx="6696075" cy="517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>
            <a:extLst>
              <a:ext uri="{FF2B5EF4-FFF2-40B4-BE49-F238E27FC236}">
                <a16:creationId xmlns:a16="http://schemas.microsoft.com/office/drawing/2014/main" id="{27C6884C-0D1A-4266-8D23-35DB4EB83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b="1">
                <a:solidFill>
                  <a:srgbClr val="3333FF"/>
                </a:solidFill>
              </a:rPr>
              <a:t>在台灣 </a:t>
            </a:r>
            <a:r>
              <a:rPr lang="zh-TW" altLang="en-US" sz="5400" b="1">
                <a:solidFill>
                  <a:srgbClr val="3333FF"/>
                </a:solidFill>
              </a:rPr>
              <a:t>「野蠻戰勝文明」</a:t>
            </a:r>
          </a:p>
        </p:txBody>
      </p:sp>
      <p:sp>
        <p:nvSpPr>
          <p:cNvPr id="9219" name="內容版面配置區 2">
            <a:extLst>
              <a:ext uri="{FF2B5EF4-FFF2-40B4-BE49-F238E27FC236}">
                <a16:creationId xmlns:a16="http://schemas.microsoft.com/office/drawing/2014/main" id="{3CAEEB92-73E4-46C5-8557-7082F87B1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宣稱「基改生物專家」</a:t>
            </a:r>
            <a:r>
              <a:rPr lang="zh-TW" altLang="en-US" sz="1800" b="1"/>
              <a:t>攻下政客、知識份子</a:t>
            </a:r>
            <a:endParaRPr lang="en-US" altLang="zh-TW" sz="1800" b="1"/>
          </a:p>
          <a:p>
            <a:r>
              <a:rPr lang="zh-TW" altLang="en-US" sz="2400" b="1">
                <a:solidFill>
                  <a:srgbClr val="009900"/>
                </a:solidFill>
              </a:rPr>
              <a:t>基因改造食物加了會自己生成殺蟲劑的玉米。得自不確定的證明或未試驗的假定而批准。餵食基改大豆老鼠的後代無法受孕、豬胃紅腫發炎等</a:t>
            </a:r>
            <a:endParaRPr lang="en-US" altLang="zh-TW" sz="2400" b="1">
              <a:solidFill>
                <a:srgbClr val="009900"/>
              </a:solidFill>
            </a:endParaRPr>
          </a:p>
          <a:p>
            <a:pPr algn="r">
              <a:buFontTx/>
              <a:buNone/>
            </a:pPr>
            <a:r>
              <a:rPr lang="en-US" altLang="zh-TW" sz="1800" b="1"/>
              <a:t>------ </a:t>
            </a:r>
            <a:r>
              <a:rPr lang="zh-TW" altLang="en-US" sz="1800" b="1"/>
              <a:t>史密斯（</a:t>
            </a:r>
            <a:r>
              <a:rPr lang="en-US" altLang="zh-TW" sz="1800" b="1"/>
              <a:t>Jeffrey Smith</a:t>
            </a:r>
            <a:r>
              <a:rPr lang="zh-TW" altLang="en-US" sz="1800" b="1"/>
              <a:t>）</a:t>
            </a:r>
            <a:r>
              <a:rPr lang="en-US" altLang="zh-TW" sz="1800" b="1"/>
              <a:t>《</a:t>
            </a:r>
            <a:r>
              <a:rPr lang="zh-TW" altLang="en-US" sz="1800" b="1"/>
              <a:t>欺騙的種子</a:t>
            </a:r>
            <a:r>
              <a:rPr lang="en-US" altLang="zh-TW" sz="1800" b="1"/>
              <a:t>》2012</a:t>
            </a:r>
            <a:endParaRPr lang="zh-TW" altLang="en-US" sz="1800" b="1"/>
          </a:p>
        </p:txBody>
      </p:sp>
      <p:pic>
        <p:nvPicPr>
          <p:cNvPr id="9220" name="圖片 1">
            <a:extLst>
              <a:ext uri="{FF2B5EF4-FFF2-40B4-BE49-F238E27FC236}">
                <a16:creationId xmlns:a16="http://schemas.microsoft.com/office/drawing/2014/main" id="{8A13FA62-B018-4793-AC4C-957583B92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452938"/>
            <a:ext cx="2814638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圖片 2">
            <a:extLst>
              <a:ext uri="{FF2B5EF4-FFF2-40B4-BE49-F238E27FC236}">
                <a16:creationId xmlns:a16="http://schemas.microsoft.com/office/drawing/2014/main" id="{E1FF0D1F-AEFF-4889-BFCD-CED4E9E51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4452938"/>
            <a:ext cx="2514600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標題 1">
            <a:extLst>
              <a:ext uri="{FF2B5EF4-FFF2-40B4-BE49-F238E27FC236}">
                <a16:creationId xmlns:a16="http://schemas.microsoft.com/office/drawing/2014/main" id="{61AE8D99-E457-4ED8-9382-C94F6C2E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各式</a:t>
            </a:r>
            <a:r>
              <a:rPr lang="zh-TW" altLang="zh-TW" sz="8800" b="1">
                <a:solidFill>
                  <a:srgbClr val="3333FF"/>
                </a:solidFill>
              </a:rPr>
              <a:t>基改</a:t>
            </a:r>
            <a:r>
              <a:rPr lang="en-US" altLang="zh-TW" sz="8800" b="1">
                <a:solidFill>
                  <a:srgbClr val="3333FF"/>
                </a:solidFill>
              </a:rPr>
              <a:t>-6</a:t>
            </a:r>
            <a:endParaRPr lang="zh-TW" altLang="en-US"/>
          </a:p>
        </p:txBody>
      </p:sp>
      <p:sp>
        <p:nvSpPr>
          <p:cNvPr id="74755" name="內容版面配置區 2">
            <a:extLst>
              <a:ext uri="{FF2B5EF4-FFF2-40B4-BE49-F238E27FC236}">
                <a16:creationId xmlns:a16="http://schemas.microsoft.com/office/drawing/2014/main" id="{06036982-6CE1-4506-8C69-73F9BAB69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查理王子在</a:t>
            </a:r>
            <a:r>
              <a:rPr lang="en-US" altLang="zh-TW" b="1">
                <a:solidFill>
                  <a:srgbClr val="009900"/>
                </a:solidFill>
              </a:rPr>
              <a:t>1998</a:t>
            </a:r>
            <a:r>
              <a:rPr lang="zh-TW" altLang="en-US" b="1">
                <a:solidFill>
                  <a:srgbClr val="009900"/>
                </a:solidFill>
              </a:rPr>
              <a:t>年說：「基因改造使人類進入上帝專屬的領域」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其實我們的祖先早就已踏入這領域，幾乎所有人類的食物都不能算是「自然」的。                       </a:t>
            </a:r>
            <a:r>
              <a:rPr lang="en-US" altLang="zh-TW" sz="1800" b="1"/>
              <a:t>------ </a:t>
            </a:r>
            <a:r>
              <a:rPr lang="zh-TW" altLang="en-US" sz="1800" b="1"/>
              <a:t>諾貝爾生醫獎得主華生</a:t>
            </a:r>
          </a:p>
          <a:p>
            <a:endParaRPr lang="zh-TW" altLang="en-US"/>
          </a:p>
        </p:txBody>
      </p:sp>
      <p:pic>
        <p:nvPicPr>
          <p:cNvPr id="74756" name="圖片 1">
            <a:extLst>
              <a:ext uri="{FF2B5EF4-FFF2-40B4-BE49-F238E27FC236}">
                <a16:creationId xmlns:a16="http://schemas.microsoft.com/office/drawing/2014/main" id="{D6AF51D3-4DD9-489E-AEAC-EA764D179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797425"/>
            <a:ext cx="2736850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圖片 3">
            <a:extLst>
              <a:ext uri="{FF2B5EF4-FFF2-40B4-BE49-F238E27FC236}">
                <a16:creationId xmlns:a16="http://schemas.microsoft.com/office/drawing/2014/main" id="{89E324F0-5571-4D66-B739-F3D02A580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797425"/>
            <a:ext cx="1408113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標題 1">
            <a:extLst>
              <a:ext uri="{FF2B5EF4-FFF2-40B4-BE49-F238E27FC236}">
                <a16:creationId xmlns:a16="http://schemas.microsoft.com/office/drawing/2014/main" id="{81387BEA-B62C-4CE0-98CD-8F386307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400" b="1">
                <a:solidFill>
                  <a:srgbClr val="3333FF"/>
                </a:solidFill>
              </a:rPr>
              <a:t>「基因工程」已遭抹黑</a:t>
            </a:r>
          </a:p>
        </p:txBody>
      </p:sp>
      <p:sp>
        <p:nvSpPr>
          <p:cNvPr id="75779" name="內容版面配置區 2">
            <a:extLst>
              <a:ext uri="{FF2B5EF4-FFF2-40B4-BE49-F238E27FC236}">
                <a16:creationId xmlns:a16="http://schemas.microsoft.com/office/drawing/2014/main" id="{132CF30F-4CAA-420D-8A07-8739FF47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美國賓州果園被李痘病毒害慘，基改李子相救。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義大利</a:t>
            </a:r>
            <a:r>
              <a:rPr lang="en-US" altLang="zh-TW" b="1">
                <a:solidFill>
                  <a:srgbClr val="009900"/>
                </a:solidFill>
              </a:rPr>
              <a:t>San Marzano</a:t>
            </a:r>
            <a:r>
              <a:rPr lang="zh-TW" altLang="en-US" b="1">
                <a:solidFill>
                  <a:srgbClr val="009900"/>
                </a:solidFill>
              </a:rPr>
              <a:t>蕃茄，被番茄嵌紋病毒摧殘殆盡。基改蕃茄不受批准</a:t>
            </a:r>
          </a:p>
        </p:txBody>
      </p:sp>
      <p:pic>
        <p:nvPicPr>
          <p:cNvPr id="75780" name="圖片 1">
            <a:extLst>
              <a:ext uri="{FF2B5EF4-FFF2-40B4-BE49-F238E27FC236}">
                <a16:creationId xmlns:a16="http://schemas.microsoft.com/office/drawing/2014/main" id="{14792B30-7F09-4EE3-A304-52657B6C4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4289425"/>
            <a:ext cx="28797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圖片 2">
            <a:extLst>
              <a:ext uri="{FF2B5EF4-FFF2-40B4-BE49-F238E27FC236}">
                <a16:creationId xmlns:a16="http://schemas.microsoft.com/office/drawing/2014/main" id="{A42AC0C3-5D46-4BD8-A399-9EC64B0B4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289425"/>
            <a:ext cx="250825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標題 1">
            <a:extLst>
              <a:ext uri="{FF2B5EF4-FFF2-40B4-BE49-F238E27FC236}">
                <a16:creationId xmlns:a16="http://schemas.microsoft.com/office/drawing/2014/main" id="{CF1EF549-DCD9-4123-BD56-9389ECF2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6250"/>
            <a:ext cx="7772400" cy="1276350"/>
          </a:xfrm>
        </p:spPr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</a:rPr>
              <a:t>人出手改善</a:t>
            </a:r>
            <a:r>
              <a:rPr lang="en-US" altLang="zh-TW" sz="6600" b="1">
                <a:solidFill>
                  <a:srgbClr val="3333FF"/>
                </a:solidFill>
              </a:rPr>
              <a:t>-1</a:t>
            </a:r>
            <a:br>
              <a:rPr lang="en-US" altLang="zh-TW" sz="6600" b="1">
                <a:solidFill>
                  <a:srgbClr val="3333FF"/>
                </a:solidFill>
              </a:rPr>
            </a:br>
            <a:r>
              <a:rPr lang="zh-TW" altLang="en-US" sz="3600" b="1">
                <a:solidFill>
                  <a:srgbClr val="3333FF"/>
                </a:solidFill>
              </a:rPr>
              <a:t>模仿自然</a:t>
            </a:r>
            <a:endParaRPr lang="zh-TW" altLang="en-US" sz="3600"/>
          </a:p>
        </p:txBody>
      </p:sp>
      <p:sp>
        <p:nvSpPr>
          <p:cNvPr id="76803" name="內容版面配置區 2">
            <a:extLst>
              <a:ext uri="{FF2B5EF4-FFF2-40B4-BE49-F238E27FC236}">
                <a16:creationId xmlns:a16="http://schemas.microsoft.com/office/drawing/2014/main" id="{036900B9-0298-4AA6-B009-D41BBD563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除草劑「嘉磷塞」 ，會破壞植物細胞的一種酵素，使植物死亡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有些野玉米不怕嘉磷塞，含突變基因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有些土壤細菌能分泌類似生長合成酶，抗嘉磷塞，找到其基因而轉殖到作物</a:t>
            </a:r>
          </a:p>
        </p:txBody>
      </p:sp>
      <p:pic>
        <p:nvPicPr>
          <p:cNvPr id="76804" name="圖片 1">
            <a:extLst>
              <a:ext uri="{FF2B5EF4-FFF2-40B4-BE49-F238E27FC236}">
                <a16:creationId xmlns:a16="http://schemas.microsoft.com/office/drawing/2014/main" id="{A6584A58-9BD9-4852-82A5-CBF7F8522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4581525"/>
            <a:ext cx="32639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標題 1">
            <a:extLst>
              <a:ext uri="{FF2B5EF4-FFF2-40B4-BE49-F238E27FC236}">
                <a16:creationId xmlns:a16="http://schemas.microsoft.com/office/drawing/2014/main" id="{7713F159-F00F-4CEB-B333-3A4C99DD9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</a:rPr>
              <a:t>人出手改善</a:t>
            </a:r>
            <a:r>
              <a:rPr lang="en-US" altLang="zh-TW" sz="6600" b="1">
                <a:solidFill>
                  <a:srgbClr val="3333FF"/>
                </a:solidFill>
              </a:rPr>
              <a:t>-2</a:t>
            </a:r>
            <a:br>
              <a:rPr lang="en-US" altLang="zh-TW" sz="6600" b="1">
                <a:solidFill>
                  <a:srgbClr val="3333FF"/>
                </a:solidFill>
              </a:rPr>
            </a:br>
            <a:r>
              <a:rPr lang="zh-TW" altLang="en-US" sz="3600" b="1">
                <a:solidFill>
                  <a:srgbClr val="3333FF"/>
                </a:solidFill>
              </a:rPr>
              <a:t>自然嚴重缺陷</a:t>
            </a:r>
            <a:endParaRPr lang="zh-TW" altLang="en-US" sz="3600"/>
          </a:p>
        </p:txBody>
      </p:sp>
      <p:sp>
        <p:nvSpPr>
          <p:cNvPr id="77827" name="內容版面配置區 2">
            <a:extLst>
              <a:ext uri="{FF2B5EF4-FFF2-40B4-BE49-F238E27FC236}">
                <a16:creationId xmlns:a16="http://schemas.microsoft.com/office/drawing/2014/main" id="{8C54387B-03AC-464A-86EB-437D3295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血友病、肌肉萎縮症、鐮狀細胞性貧血、唐氏症候群等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亨丁頓舞蹈症：</a:t>
            </a:r>
            <a:r>
              <a:rPr lang="en-US" altLang="zh-TW" b="1">
                <a:solidFill>
                  <a:srgbClr val="009900"/>
                </a:solidFill>
              </a:rPr>
              <a:t>1872</a:t>
            </a:r>
            <a:r>
              <a:rPr lang="zh-TW" altLang="en-US" b="1">
                <a:solidFill>
                  <a:srgbClr val="009900"/>
                </a:solidFill>
              </a:rPr>
              <a:t>年美國亨丁頓發現、</a:t>
            </a:r>
            <a:r>
              <a:rPr lang="en-US" altLang="zh-TW" b="1">
                <a:solidFill>
                  <a:srgbClr val="009900"/>
                </a:solidFill>
              </a:rPr>
              <a:t>1983</a:t>
            </a:r>
            <a:r>
              <a:rPr lang="zh-TW" altLang="en-US" b="1">
                <a:solidFill>
                  <a:srgbClr val="009900"/>
                </a:solidFill>
              </a:rPr>
              <a:t>年古賽拉找出其基因</a:t>
            </a:r>
          </a:p>
        </p:txBody>
      </p:sp>
      <p:pic>
        <p:nvPicPr>
          <p:cNvPr id="77828" name="圖片 1">
            <a:extLst>
              <a:ext uri="{FF2B5EF4-FFF2-40B4-BE49-F238E27FC236}">
                <a16:creationId xmlns:a16="http://schemas.microsoft.com/office/drawing/2014/main" id="{4514287D-3B81-46E1-9B1F-04AA55167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4165600"/>
            <a:ext cx="27495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圖片 2">
            <a:extLst>
              <a:ext uri="{FF2B5EF4-FFF2-40B4-BE49-F238E27FC236}">
                <a16:creationId xmlns:a16="http://schemas.microsoft.com/office/drawing/2014/main" id="{B5FE858F-F903-4AED-88AF-AEE5DA967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4178300"/>
            <a:ext cx="1811338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標題 1">
            <a:extLst>
              <a:ext uri="{FF2B5EF4-FFF2-40B4-BE49-F238E27FC236}">
                <a16:creationId xmlns:a16="http://schemas.microsoft.com/office/drawing/2014/main" id="{21E03A55-F420-45CB-9F3B-92405CD5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6250"/>
            <a:ext cx="7772400" cy="1276350"/>
          </a:xfrm>
        </p:spPr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</a:rPr>
              <a:t>人出手改善</a:t>
            </a:r>
            <a:r>
              <a:rPr lang="en-US" altLang="zh-TW" sz="6600" b="1">
                <a:solidFill>
                  <a:srgbClr val="3333FF"/>
                </a:solidFill>
              </a:rPr>
              <a:t>-3</a:t>
            </a:r>
            <a:br>
              <a:rPr lang="en-US" altLang="zh-TW" sz="6600" b="1">
                <a:solidFill>
                  <a:srgbClr val="3333FF"/>
                </a:solidFill>
              </a:rPr>
            </a:br>
            <a:r>
              <a:rPr lang="zh-TW" altLang="en-US" b="1">
                <a:solidFill>
                  <a:srgbClr val="3333FF"/>
                </a:solidFill>
              </a:rPr>
              <a:t>自然不夠好</a:t>
            </a:r>
          </a:p>
        </p:txBody>
      </p:sp>
      <p:sp>
        <p:nvSpPr>
          <p:cNvPr id="78851" name="內容版面配置區 2">
            <a:extLst>
              <a:ext uri="{FF2B5EF4-FFF2-40B4-BE49-F238E27FC236}">
                <a16:creationId xmlns:a16="http://schemas.microsoft.com/office/drawing/2014/main" id="{25C4CC70-D3BC-4766-A9ED-D6177D04A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33600"/>
            <a:ext cx="7772400" cy="3962400"/>
          </a:xfrm>
        </p:spPr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單子葉植物可分為</a:t>
            </a:r>
            <a:r>
              <a:rPr lang="en-US" altLang="zh-TW" sz="2800" b="1">
                <a:solidFill>
                  <a:srgbClr val="009900"/>
                </a:solidFill>
              </a:rPr>
              <a:t>C3</a:t>
            </a:r>
            <a:r>
              <a:rPr lang="zh-TW" altLang="en-US" sz="2800" b="1">
                <a:solidFill>
                  <a:srgbClr val="009900"/>
                </a:solidFill>
              </a:rPr>
              <a:t>（例如水稻）與</a:t>
            </a:r>
            <a:r>
              <a:rPr lang="en-US" altLang="zh-TW" sz="2800" b="1">
                <a:solidFill>
                  <a:srgbClr val="009900"/>
                </a:solidFill>
              </a:rPr>
              <a:t>C4</a:t>
            </a:r>
            <a:r>
              <a:rPr lang="zh-TW" altLang="en-US" sz="2800" b="1">
                <a:solidFill>
                  <a:srgbClr val="009900"/>
                </a:solidFill>
              </a:rPr>
              <a:t>（例如玉米、高粱、甘蔗等）兩類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en-US" altLang="zh-TW" sz="2800" b="1">
                <a:solidFill>
                  <a:srgbClr val="009900"/>
                </a:solidFill>
              </a:rPr>
              <a:t>C4</a:t>
            </a:r>
            <a:r>
              <a:rPr lang="zh-TW" altLang="en-US" sz="2800" b="1">
                <a:solidFill>
                  <a:srgbClr val="009900"/>
                </a:solidFill>
              </a:rPr>
              <a:t>植物的光合作用效率較高，所需水分與肥料較少，而且較抗逆境，產量也較高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找具</a:t>
            </a:r>
            <a:r>
              <a:rPr lang="en-US" altLang="zh-TW" sz="2800" b="1">
                <a:solidFill>
                  <a:srgbClr val="009900"/>
                </a:solidFill>
              </a:rPr>
              <a:t>C4</a:t>
            </a:r>
            <a:r>
              <a:rPr lang="zh-TW" altLang="en-US" sz="2800" b="1">
                <a:solidFill>
                  <a:srgbClr val="009900"/>
                </a:solidFill>
              </a:rPr>
              <a:t>植物特性的水稻</a:t>
            </a:r>
          </a:p>
        </p:txBody>
      </p:sp>
      <p:pic>
        <p:nvPicPr>
          <p:cNvPr id="78852" name="圖片 1">
            <a:extLst>
              <a:ext uri="{FF2B5EF4-FFF2-40B4-BE49-F238E27FC236}">
                <a16:creationId xmlns:a16="http://schemas.microsoft.com/office/drawing/2014/main" id="{1CFE13A0-9CE2-4CF9-8BD3-AE3211267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292600"/>
            <a:ext cx="35274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標題 1">
            <a:extLst>
              <a:ext uri="{FF2B5EF4-FFF2-40B4-BE49-F238E27FC236}">
                <a16:creationId xmlns:a16="http://schemas.microsoft.com/office/drawing/2014/main" id="{9AB116DC-E802-413A-8673-7988725B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9600" b="1">
                <a:solidFill>
                  <a:srgbClr val="C00000"/>
                </a:solidFill>
              </a:rPr>
              <a:t>討論</a:t>
            </a:r>
          </a:p>
        </p:txBody>
      </p:sp>
      <p:sp>
        <p:nvSpPr>
          <p:cNvPr id="79875" name="內容版面配置區 2">
            <a:extLst>
              <a:ext uri="{FF2B5EF4-FFF2-40B4-BE49-F238E27FC236}">
                <a16:creationId xmlns:a16="http://schemas.microsoft.com/office/drawing/2014/main" id="{16DBCBDC-5AC2-4F2A-A1D1-518492903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9876" name="圖片 3">
            <a:extLst>
              <a:ext uri="{FF2B5EF4-FFF2-40B4-BE49-F238E27FC236}">
                <a16:creationId xmlns:a16="http://schemas.microsoft.com/office/drawing/2014/main" id="{5F2D98FB-4DB1-42F4-9CD6-DCDC6F3A0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981200"/>
            <a:ext cx="6192837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標題 1">
            <a:extLst>
              <a:ext uri="{FF2B5EF4-FFF2-40B4-BE49-F238E27FC236}">
                <a16:creationId xmlns:a16="http://schemas.microsoft.com/office/drawing/2014/main" id="{3B561537-4D36-4A63-B7CF-1CA742E2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基改蚊子</a:t>
            </a:r>
            <a:r>
              <a:rPr lang="en-US" altLang="zh-TW" sz="8000" b="1">
                <a:solidFill>
                  <a:srgbClr val="3333FF"/>
                </a:solidFill>
              </a:rPr>
              <a:t>-1</a:t>
            </a:r>
            <a:endParaRPr lang="zh-TW" altLang="en-US" sz="2400" b="1">
              <a:solidFill>
                <a:srgbClr val="3333FF"/>
              </a:solidFill>
            </a:endParaRPr>
          </a:p>
        </p:txBody>
      </p:sp>
      <p:sp>
        <p:nvSpPr>
          <p:cNvPr id="80899" name="內容版面配置區 2">
            <a:extLst>
              <a:ext uri="{FF2B5EF4-FFF2-40B4-BE49-F238E27FC236}">
                <a16:creationId xmlns:a16="http://schemas.microsoft.com/office/drawing/2014/main" id="{119972B0-F857-444D-9B8F-605C97879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631113" cy="41148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英國生技公司</a:t>
            </a:r>
            <a:r>
              <a:rPr lang="en-US" altLang="zh-TW" b="1">
                <a:solidFill>
                  <a:srgbClr val="009900"/>
                </a:solidFill>
              </a:rPr>
              <a:t>Oxitec</a:t>
            </a:r>
            <a:r>
              <a:rPr lang="zh-TW" altLang="en-US" b="1">
                <a:solidFill>
                  <a:srgbClr val="009900"/>
                </a:solidFill>
              </a:rPr>
              <a:t>研發抗登革熱蚊子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en-US" altLang="zh-TW" b="1">
                <a:solidFill>
                  <a:srgbClr val="009900"/>
                </a:solidFill>
              </a:rPr>
              <a:t>1.</a:t>
            </a:r>
            <a:r>
              <a:rPr lang="zh-TW" altLang="en-US" b="1">
                <a:solidFill>
                  <a:srgbClr val="009900"/>
                </a:solidFill>
              </a:rPr>
              <a:t>登革熱主由單種蚊子傳播；</a:t>
            </a:r>
            <a:r>
              <a:rPr lang="en-US" altLang="zh-TW" b="1">
                <a:solidFill>
                  <a:srgbClr val="009900"/>
                </a:solidFill>
              </a:rPr>
              <a:t>2.</a:t>
            </a:r>
            <a:r>
              <a:rPr lang="zh-TW" altLang="en-US" b="1">
                <a:solidFill>
                  <a:srgbClr val="009900"/>
                </a:solidFill>
              </a:rPr>
              <a:t>至今尚無藥可治療登革熱病；</a:t>
            </a:r>
            <a:r>
              <a:rPr lang="en-US" altLang="zh-TW" b="1">
                <a:solidFill>
                  <a:srgbClr val="009900"/>
                </a:solidFill>
              </a:rPr>
              <a:t>3.</a:t>
            </a:r>
            <a:r>
              <a:rPr lang="zh-TW" altLang="en-US" b="1">
                <a:solidFill>
                  <a:srgbClr val="009900"/>
                </a:solidFill>
              </a:rPr>
              <a:t>蚊帳幫不了忙，因為該蚊子在白天咬人</a:t>
            </a:r>
          </a:p>
        </p:txBody>
      </p:sp>
      <p:pic>
        <p:nvPicPr>
          <p:cNvPr id="80900" name="圖片 3">
            <a:extLst>
              <a:ext uri="{FF2B5EF4-FFF2-40B4-BE49-F238E27FC236}">
                <a16:creationId xmlns:a16="http://schemas.microsoft.com/office/drawing/2014/main" id="{C881481F-6950-45BB-B01D-9E1B9BFF4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4149725"/>
            <a:ext cx="3497262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標題 1">
            <a:extLst>
              <a:ext uri="{FF2B5EF4-FFF2-40B4-BE49-F238E27FC236}">
                <a16:creationId xmlns:a16="http://schemas.microsoft.com/office/drawing/2014/main" id="{8C1E30CD-C379-4466-A7E9-9A7DA3F84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基改蚊子</a:t>
            </a:r>
            <a:r>
              <a:rPr lang="en-US" altLang="zh-TW" sz="8000" b="1">
                <a:solidFill>
                  <a:srgbClr val="3333FF"/>
                </a:solidFill>
              </a:rPr>
              <a:t>-2</a:t>
            </a:r>
            <a:endParaRPr lang="zh-TW" altLang="en-US"/>
          </a:p>
        </p:txBody>
      </p:sp>
      <p:sp>
        <p:nvSpPr>
          <p:cNvPr id="81923" name="內容版面配置區 2">
            <a:extLst>
              <a:ext uri="{FF2B5EF4-FFF2-40B4-BE49-F238E27FC236}">
                <a16:creationId xmlns:a16="http://schemas.microsoft.com/office/drawing/2014/main" id="{444EE235-1812-4FC8-AC4F-A8C66E98C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雄蚊帶著致命基因（有特殊食物可解套），在野外和雌蚊雜交後，後代會死亡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巴西某地實驗，登革熱蚊一年內減八五成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同受登革熱之苦的美國佛羅里達州某鎮，年花百萬元噴殺蟲劑，反基改領袖拒絕聽解釋</a:t>
            </a:r>
          </a:p>
        </p:txBody>
      </p:sp>
      <p:pic>
        <p:nvPicPr>
          <p:cNvPr id="81924" name="圖片 1">
            <a:extLst>
              <a:ext uri="{FF2B5EF4-FFF2-40B4-BE49-F238E27FC236}">
                <a16:creationId xmlns:a16="http://schemas.microsoft.com/office/drawing/2014/main" id="{77C09435-C5F0-4886-8ACE-A0834A042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4437063"/>
            <a:ext cx="263842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標題 1">
            <a:extLst>
              <a:ext uri="{FF2B5EF4-FFF2-40B4-BE49-F238E27FC236}">
                <a16:creationId xmlns:a16="http://schemas.microsoft.com/office/drawing/2014/main" id="{DA598A60-0E95-496F-9B90-88EE8E79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基改蚊子</a:t>
            </a:r>
            <a:r>
              <a:rPr lang="en-US" altLang="zh-TW" sz="8000" b="1">
                <a:solidFill>
                  <a:srgbClr val="3333FF"/>
                </a:solidFill>
              </a:rPr>
              <a:t>-3</a:t>
            </a:r>
            <a:endParaRPr lang="zh-TW" altLang="en-US"/>
          </a:p>
        </p:txBody>
      </p:sp>
      <p:sp>
        <p:nvSpPr>
          <p:cNvPr id="82947" name="內容版面配置區 2">
            <a:extLst>
              <a:ext uri="{FF2B5EF4-FFF2-40B4-BE49-F238E27FC236}">
                <a16:creationId xmlns:a16="http://schemas.microsoft.com/office/drawing/2014/main" id="{75FE6DC6-06F2-410C-84C7-83B615526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5254625" cy="4114800"/>
          </a:xfrm>
        </p:spPr>
        <p:txBody>
          <a:bodyPr/>
          <a:lstStyle/>
          <a:p>
            <a:r>
              <a:rPr lang="en-US" altLang="zh-TW" b="1">
                <a:solidFill>
                  <a:srgbClr val="009900"/>
                </a:solidFill>
              </a:rPr>
              <a:t>2012</a:t>
            </a:r>
            <a:r>
              <a:rPr lang="zh-TW" altLang="en-US" b="1">
                <a:solidFill>
                  <a:srgbClr val="009900"/>
                </a:solidFill>
              </a:rPr>
              <a:t>年，美國北卡大學民調顯示，「用字」影響意願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例如，使用「不孕」蚊子，民眾支持度</a:t>
            </a:r>
            <a:r>
              <a:rPr lang="en-US" altLang="zh-TW" b="1">
                <a:solidFill>
                  <a:srgbClr val="009900"/>
                </a:solidFill>
              </a:rPr>
              <a:t>42%</a:t>
            </a:r>
            <a:r>
              <a:rPr lang="zh-TW" altLang="en-US" b="1">
                <a:solidFill>
                  <a:srgbClr val="009900"/>
                </a:solidFill>
              </a:rPr>
              <a:t>，但使用「基改」蚊子時，民眾支持度只剩下</a:t>
            </a:r>
            <a:r>
              <a:rPr lang="en-US" altLang="zh-TW" b="1">
                <a:solidFill>
                  <a:srgbClr val="009900"/>
                </a:solidFill>
              </a:rPr>
              <a:t>24%</a:t>
            </a:r>
            <a:endParaRPr lang="zh-TW" altLang="en-US" b="1">
              <a:solidFill>
                <a:srgbClr val="009900"/>
              </a:solidFill>
            </a:endParaRPr>
          </a:p>
        </p:txBody>
      </p:sp>
      <p:pic>
        <p:nvPicPr>
          <p:cNvPr id="82948" name="圖片 3">
            <a:extLst>
              <a:ext uri="{FF2B5EF4-FFF2-40B4-BE49-F238E27FC236}">
                <a16:creationId xmlns:a16="http://schemas.microsoft.com/office/drawing/2014/main" id="{0B75EC80-2BAE-4ADE-9914-C0975A568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5" y="2133600"/>
            <a:ext cx="2447925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標題 1">
            <a:extLst>
              <a:ext uri="{FF2B5EF4-FFF2-40B4-BE49-F238E27FC236}">
                <a16:creationId xmlns:a16="http://schemas.microsoft.com/office/drawing/2014/main" id="{38EEAC8A-582D-499C-94C4-906D3BCB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反基改口號</a:t>
            </a:r>
            <a:r>
              <a:rPr lang="en-US" altLang="zh-TW" sz="8000" b="1">
                <a:solidFill>
                  <a:srgbClr val="3333FF"/>
                </a:solidFill>
              </a:rPr>
              <a:t>-1</a:t>
            </a:r>
            <a:br>
              <a:rPr lang="en-US" altLang="zh-TW" sz="8000" b="1">
                <a:solidFill>
                  <a:srgbClr val="3333FF"/>
                </a:solidFill>
              </a:rPr>
            </a:br>
            <a:r>
              <a:rPr lang="zh-TW" altLang="en-US" sz="3200" b="1">
                <a:solidFill>
                  <a:srgbClr val="3333FF"/>
                </a:solidFill>
              </a:rPr>
              <a:t>生物的演化是必然現象</a:t>
            </a:r>
          </a:p>
        </p:txBody>
      </p:sp>
      <p:sp>
        <p:nvSpPr>
          <p:cNvPr id="83971" name="內容版面配置區 2">
            <a:extLst>
              <a:ext uri="{FF2B5EF4-FFF2-40B4-BE49-F238E27FC236}">
                <a16:creationId xmlns:a16="http://schemas.microsoft.com/office/drawing/2014/main" id="{9DE6CC1A-9999-4A23-A6A6-8D6CB44FB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05038"/>
            <a:ext cx="7772400" cy="3890962"/>
          </a:xfrm>
        </p:spPr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抱怨基改效果不能永遠抗蟲抗病？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en-US" altLang="zh-TW" sz="2800" b="1">
                <a:solidFill>
                  <a:srgbClr val="009900"/>
                </a:solidFill>
              </a:rPr>
              <a:t>1960--70</a:t>
            </a:r>
            <a:r>
              <a:rPr lang="zh-TW" altLang="en-US" sz="2800" b="1">
                <a:solidFill>
                  <a:srgbClr val="009900"/>
                </a:solidFill>
              </a:rPr>
              <a:t>年代，小麥鏽病從墨西哥傳到美國，傳統育種者慌忙尋找抗病小麥。幾年後，又有一種新病毒出現，育種者只好再度努力搜尋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永久有效的抵抗力是不可能的</a:t>
            </a:r>
          </a:p>
        </p:txBody>
      </p:sp>
      <p:pic>
        <p:nvPicPr>
          <p:cNvPr id="83972" name="圖片 1">
            <a:extLst>
              <a:ext uri="{FF2B5EF4-FFF2-40B4-BE49-F238E27FC236}">
                <a16:creationId xmlns:a16="http://schemas.microsoft.com/office/drawing/2014/main" id="{0F098986-5AC5-4674-A06C-A857E9BFA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38" y="4248150"/>
            <a:ext cx="24765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1BDE89DC-DC96-4BE0-A209-D9EDFABC1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C00000"/>
                </a:solidFill>
              </a:rPr>
              <a:t>鳥瞰生存之道</a:t>
            </a:r>
            <a:endParaRPr lang="zh-TW" altLang="en-US"/>
          </a:p>
        </p:txBody>
      </p:sp>
      <p:sp>
        <p:nvSpPr>
          <p:cNvPr id="10243" name="內容版面配置區 2">
            <a:extLst>
              <a:ext uri="{FF2B5EF4-FFF2-40B4-BE49-F238E27FC236}">
                <a16:creationId xmlns:a16="http://schemas.microsoft.com/office/drawing/2014/main" id="{507B0274-3477-4A2B-BF2E-63ABCA8A7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4" name="圖片 3">
            <a:extLst>
              <a:ext uri="{FF2B5EF4-FFF2-40B4-BE49-F238E27FC236}">
                <a16:creationId xmlns:a16="http://schemas.microsoft.com/office/drawing/2014/main" id="{222552CD-5CCB-474C-BA9D-026CF703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565400"/>
            <a:ext cx="5661025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標題 1">
            <a:extLst>
              <a:ext uri="{FF2B5EF4-FFF2-40B4-BE49-F238E27FC236}">
                <a16:creationId xmlns:a16="http://schemas.microsoft.com/office/drawing/2014/main" id="{C921634F-758C-48F5-BA2C-0ECDF35B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33375"/>
            <a:ext cx="7772400" cy="1419225"/>
          </a:xfrm>
        </p:spPr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</a:rPr>
              <a:t>反基改口號</a:t>
            </a:r>
            <a:r>
              <a:rPr lang="en-US" altLang="zh-TW" sz="6600" b="1">
                <a:solidFill>
                  <a:srgbClr val="3333FF"/>
                </a:solidFill>
              </a:rPr>
              <a:t>-2</a:t>
            </a:r>
            <a:br>
              <a:rPr lang="en-US" altLang="zh-TW" sz="6600" b="1">
                <a:solidFill>
                  <a:srgbClr val="3333FF"/>
                </a:solidFill>
              </a:rPr>
            </a:br>
            <a:r>
              <a:rPr lang="zh-TW" altLang="en-US" sz="3600" b="1">
                <a:solidFill>
                  <a:srgbClr val="3333FF"/>
                </a:solidFill>
              </a:rPr>
              <a:t>不自然、扮演上帝、不道德</a:t>
            </a:r>
          </a:p>
        </p:txBody>
      </p:sp>
      <p:sp>
        <p:nvSpPr>
          <p:cNvPr id="84995" name="內容版面配置區 2">
            <a:extLst>
              <a:ext uri="{FF2B5EF4-FFF2-40B4-BE49-F238E27FC236}">
                <a16:creationId xmlns:a16="http://schemas.microsoft.com/office/drawing/2014/main" id="{8557DB1D-7AB0-43C4-BC2C-3009EB864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1">
                <a:solidFill>
                  <a:srgbClr val="00B050"/>
                </a:solidFill>
              </a:rPr>
              <a:t>姬蜂幼蟲寄生在鱗翅目幼蟲內，母蜂在產卵前分泌毒素麻醉宿主，讓宿主無法動彈。姬蜂幼蟲孵化後開始分階段享用宿主，先是不致命的豐肥體驅和消化器官，讓宿主繼續活著。等姬蜂長得差不多了，才蠶食維生重點的心臟和中央神經系統</a:t>
            </a:r>
            <a:endParaRPr lang="en-US" altLang="zh-TW" sz="2400" b="1">
              <a:solidFill>
                <a:srgbClr val="00B050"/>
              </a:solidFill>
            </a:endParaRPr>
          </a:p>
          <a:p>
            <a:r>
              <a:rPr lang="zh-TW" altLang="en-US" sz="2400" b="1">
                <a:solidFill>
                  <a:srgbClr val="00B050"/>
                </a:solidFill>
              </a:rPr>
              <a:t>這世界有太多悲慘苦難，為何慈愛又全能的上帝竟會創造出一大群如姬蜂的生物，擺明就是要凌遲虐待鱗翅目幼蟲。</a:t>
            </a:r>
            <a:r>
              <a:rPr lang="en-US" altLang="zh-TW" sz="1800" b="1"/>
              <a:t>-----</a:t>
            </a:r>
            <a:r>
              <a:rPr lang="zh-TW" altLang="en-US" sz="1800" b="1"/>
              <a:t>達爾文</a:t>
            </a:r>
          </a:p>
        </p:txBody>
      </p:sp>
      <p:pic>
        <p:nvPicPr>
          <p:cNvPr id="84996" name="圖片 1">
            <a:extLst>
              <a:ext uri="{FF2B5EF4-FFF2-40B4-BE49-F238E27FC236}">
                <a16:creationId xmlns:a16="http://schemas.microsoft.com/office/drawing/2014/main" id="{448E5A67-0E21-426F-91B1-9EC169D4D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4789488"/>
            <a:ext cx="2308225" cy="153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7" name="圖片 2">
            <a:extLst>
              <a:ext uri="{FF2B5EF4-FFF2-40B4-BE49-F238E27FC236}">
                <a16:creationId xmlns:a16="http://schemas.microsoft.com/office/drawing/2014/main" id="{B1959F6D-F791-4504-A50B-476B66DA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4778375"/>
            <a:ext cx="2085975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>
            <a:extLst>
              <a:ext uri="{FF2B5EF4-FFF2-40B4-BE49-F238E27FC236}">
                <a16:creationId xmlns:a16="http://schemas.microsoft.com/office/drawing/2014/main" id="{8571B987-D60F-49D9-9CE4-3AE64AC30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</a:rPr>
              <a:t>人類崛起</a:t>
            </a:r>
            <a:r>
              <a:rPr lang="en-US" altLang="zh-TW" sz="6600" b="1">
                <a:solidFill>
                  <a:srgbClr val="3333FF"/>
                </a:solidFill>
              </a:rPr>
              <a:t>-1</a:t>
            </a:r>
            <a:r>
              <a:rPr lang="zh-TW" altLang="en-US" sz="3600" b="1">
                <a:solidFill>
                  <a:schemeClr val="tx1"/>
                </a:solidFill>
              </a:rPr>
              <a:t>生物有共同遠祖</a:t>
            </a:r>
          </a:p>
        </p:txBody>
      </p:sp>
      <p:sp>
        <p:nvSpPr>
          <p:cNvPr id="11267" name="內容版面配置區 2">
            <a:extLst>
              <a:ext uri="{FF2B5EF4-FFF2-40B4-BE49-F238E27FC236}">
                <a16:creationId xmlns:a16="http://schemas.microsoft.com/office/drawing/2014/main" id="{04A02060-C3E9-4388-9906-0078A4266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33600"/>
            <a:ext cx="7772400" cy="39624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宇宙</a:t>
            </a:r>
            <a:r>
              <a:rPr lang="en-US" altLang="zh-TW" b="1">
                <a:solidFill>
                  <a:srgbClr val="009900"/>
                </a:solidFill>
              </a:rPr>
              <a:t>137</a:t>
            </a:r>
            <a:r>
              <a:rPr lang="zh-TW" altLang="en-US" b="1">
                <a:solidFill>
                  <a:srgbClr val="009900"/>
                </a:solidFill>
              </a:rPr>
              <a:t>億歲、地球</a:t>
            </a:r>
            <a:r>
              <a:rPr lang="en-US" altLang="zh-TW" b="1">
                <a:solidFill>
                  <a:srgbClr val="009900"/>
                </a:solidFill>
              </a:rPr>
              <a:t>45</a:t>
            </a:r>
            <a:r>
              <a:rPr lang="zh-TW" altLang="en-US" b="1">
                <a:solidFill>
                  <a:srgbClr val="009900"/>
                </a:solidFill>
              </a:rPr>
              <a:t>億歲。</a:t>
            </a:r>
            <a:r>
              <a:rPr lang="en-US" altLang="zh-TW" b="1">
                <a:solidFill>
                  <a:srgbClr val="009900"/>
                </a:solidFill>
              </a:rPr>
              <a:t>35</a:t>
            </a:r>
            <a:r>
              <a:rPr lang="zh-TW" altLang="en-US" b="1">
                <a:solidFill>
                  <a:srgbClr val="009900"/>
                </a:solidFill>
              </a:rPr>
              <a:t>億年前地球上誕生生命，這是生物共同的祖先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en-US" altLang="zh-TW" b="1">
                <a:solidFill>
                  <a:srgbClr val="009900"/>
                </a:solidFill>
              </a:rPr>
              <a:t>5</a:t>
            </a:r>
            <a:r>
              <a:rPr lang="zh-TW" altLang="en-US" b="1">
                <a:solidFill>
                  <a:srgbClr val="009900"/>
                </a:solidFill>
              </a:rPr>
              <a:t>億年前寒武紀大爆發</a:t>
            </a:r>
            <a:r>
              <a:rPr lang="zh-TW" altLang="en-US" sz="2000" b="1">
                <a:solidFill>
                  <a:srgbClr val="009900"/>
                </a:solidFill>
              </a:rPr>
              <a:t>（多細胞生物種類開始迅速增多）</a:t>
            </a:r>
            <a:r>
              <a:rPr lang="zh-TW" altLang="en-US" b="1">
                <a:solidFill>
                  <a:srgbClr val="009900"/>
                </a:solidFill>
              </a:rPr>
              <a:t>後，發生過</a:t>
            </a:r>
            <a:r>
              <a:rPr lang="en-US" altLang="zh-TW" b="1">
                <a:solidFill>
                  <a:srgbClr val="009900"/>
                </a:solidFill>
              </a:rPr>
              <a:t>5</a:t>
            </a:r>
            <a:r>
              <a:rPr lang="zh-TW" altLang="en-US" b="1">
                <a:solidFill>
                  <a:srgbClr val="009900"/>
                </a:solidFill>
              </a:rPr>
              <a:t>次生物大滅絕</a:t>
            </a:r>
            <a:r>
              <a:rPr lang="zh-TW" altLang="en-US" sz="2000" b="1">
                <a:solidFill>
                  <a:srgbClr val="009900"/>
                </a:solidFill>
              </a:rPr>
              <a:t>，最後一次是六千多萬年前的白堊紀滅絕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預設簡報設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42780</TotalTime>
  <Words>4008</Words>
  <Application>Microsoft Office PowerPoint</Application>
  <PresentationFormat>如螢幕大小 (4:3)</PresentationFormat>
  <Paragraphs>255</Paragraphs>
  <Slides>80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80</vt:i4>
      </vt:variant>
    </vt:vector>
  </HeadingPairs>
  <TitlesOfParts>
    <vt:vector size="84" baseType="lpstr">
      <vt:lpstr>Times New Roman</vt:lpstr>
      <vt:lpstr>新細明體</vt:lpstr>
      <vt:lpstr>Arial</vt:lpstr>
      <vt:lpstr>預設簡報設計</vt:lpstr>
      <vt:lpstr>基因改造-1</vt:lpstr>
      <vt:lpstr>PowerPoint 簡報</vt:lpstr>
      <vt:lpstr>目錄</vt:lpstr>
      <vt:lpstr>真積力久則入 知識的意義</vt:lpstr>
      <vt:lpstr>PowerPoint 簡報</vt:lpstr>
      <vt:lpstr>「野蠻差點戰勝文明」</vt:lpstr>
      <vt:lpstr>在台灣 「野蠻戰勝文明」</vt:lpstr>
      <vt:lpstr>鳥瞰生存之道</vt:lpstr>
      <vt:lpstr>人類崛起-1生物有共同遠祖</vt:lpstr>
      <vt:lpstr>人類崛起-2強者的末路</vt:lpstr>
      <vt:lpstr>人類崛起-3人口爆炸</vt:lpstr>
      <vt:lpstr>人類崛起-4 缺乏節制</vt:lpstr>
      <vt:lpstr>人類崛起-5 每年反思溫飽</vt:lpstr>
      <vt:lpstr>人類崛起-6 糧食自給率</vt:lpstr>
      <vt:lpstr>人類崛起-7 環境承載力</vt:lpstr>
      <vt:lpstr>人類崛起-8天下沒有白吃的午餐</vt:lpstr>
      <vt:lpstr>天擇其實是「軍備競賽」-1</vt:lpstr>
      <vt:lpstr>天擇其實是「軍備競賽」-2</vt:lpstr>
      <vt:lpstr>親近自然-1</vt:lpstr>
      <vt:lpstr>親近自然-2</vt:lpstr>
      <vt:lpstr>親近自然-3大自然的黑暗面</vt:lpstr>
      <vt:lpstr>親近自然-4</vt:lpstr>
      <vt:lpstr>親近自然-5食物鏈</vt:lpstr>
      <vt:lpstr>親近自然-6公有的悲劇</vt:lpstr>
      <vt:lpstr>開創與傳承-1雅努斯假說</vt:lpstr>
      <vt:lpstr>開創與傳承-2</vt:lpstr>
      <vt:lpstr>開創與傳承-3</vt:lpstr>
      <vt:lpstr>開創與傳承-4</vt:lpstr>
      <vt:lpstr>開創與傳承-5</vt:lpstr>
      <vt:lpstr>開創與傳承-6</vt:lpstr>
      <vt:lpstr>開創與傳承-7</vt:lpstr>
      <vt:lpstr>基因是什麼？-1</vt:lpstr>
      <vt:lpstr>基因是什麼？-2</vt:lpstr>
      <vt:lpstr>基因是什麼？-3</vt:lpstr>
      <vt:lpstr>基因是什麼？-4</vt:lpstr>
      <vt:lpstr>PowerPoint 簡報</vt:lpstr>
      <vt:lpstr>PowerPoint 簡報</vt:lpstr>
      <vt:lpstr>本是同根生-1</vt:lpstr>
      <vt:lpstr>本是同根生-2</vt:lpstr>
      <vt:lpstr>本是同根生-3</vt:lpstr>
      <vt:lpstr>本是同根生-4 基因的改變是演化的基礎</vt:lpstr>
      <vt:lpstr>本是同根生-5 來自魚的基因並不使蕃茄具魚腥味</vt:lpstr>
      <vt:lpstr>本是同根生-6</vt:lpstr>
      <vt:lpstr>本是同根生-7 無「番茄基因」、「細菌基因」…</vt:lpstr>
      <vt:lpstr>本是同根生-8</vt:lpstr>
      <vt:lpstr>本是同根生-9</vt:lpstr>
      <vt:lpstr>本是同根生-10 拯救實驗 rescue experiment</vt:lpstr>
      <vt:lpstr>基改的時代背景-1</vt:lpstr>
      <vt:lpstr>基改的時代背景-2</vt:lpstr>
      <vt:lpstr>基改的時代背景-3</vt:lpstr>
      <vt:lpstr>基改的時代背景-4</vt:lpstr>
      <vt:lpstr>基改的時代背景-5</vt:lpstr>
      <vt:lpstr>基改的時代背景-6</vt:lpstr>
      <vt:lpstr>基改的時代背景-7</vt:lpstr>
      <vt:lpstr>基改的時代背景-8</vt:lpstr>
      <vt:lpstr>基改的時代背景-9</vt:lpstr>
      <vt:lpstr>基改的時代背景-10</vt:lpstr>
      <vt:lpstr>PowerPoint 簡報</vt:lpstr>
      <vt:lpstr>PowerPoint 簡報</vt:lpstr>
      <vt:lpstr>PowerPoint 簡報</vt:lpstr>
      <vt:lpstr>雜交隨機 vs. 基改明確-1</vt:lpstr>
      <vt:lpstr>雜交隨機 vs. 基改明確-2</vt:lpstr>
      <vt:lpstr>各式基改-1</vt:lpstr>
      <vt:lpstr>各式基改-2生物方式</vt:lpstr>
      <vt:lpstr>各式基改-3化學、放射線</vt:lpstr>
      <vt:lpstr>各式基改-4</vt:lpstr>
      <vt:lpstr>各式基改-5</vt:lpstr>
      <vt:lpstr>各式基改-6</vt:lpstr>
      <vt:lpstr>PowerPoint 簡報</vt:lpstr>
      <vt:lpstr>各式基改-6</vt:lpstr>
      <vt:lpstr>「基因工程」已遭抹黑</vt:lpstr>
      <vt:lpstr>人出手改善-1 模仿自然</vt:lpstr>
      <vt:lpstr>人出手改善-2 自然嚴重缺陷</vt:lpstr>
      <vt:lpstr>人出手改善-3 自然不夠好</vt:lpstr>
      <vt:lpstr>討論</vt:lpstr>
      <vt:lpstr>基改蚊子-1</vt:lpstr>
      <vt:lpstr>基改蚊子-2</vt:lpstr>
      <vt:lpstr>基改蚊子-3</vt:lpstr>
      <vt:lpstr>反基改口號-1 生物的演化是必然現象</vt:lpstr>
      <vt:lpstr>反基改口號-2 不自然、扮演上帝、不道德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簡大</cp:lastModifiedBy>
  <cp:revision>2818</cp:revision>
  <dcterms:created xsi:type="dcterms:W3CDTF">2007-05-26T05:00:18Z</dcterms:created>
  <dcterms:modified xsi:type="dcterms:W3CDTF">2020-07-22T16:45:53Z</dcterms:modified>
</cp:coreProperties>
</file>